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1" r:id="rId3"/>
    <p:sldId id="353" r:id="rId4"/>
    <p:sldId id="534" r:id="rId5"/>
    <p:sldId id="576" r:id="rId6"/>
    <p:sldId id="549" r:id="rId7"/>
    <p:sldId id="552" r:id="rId8"/>
    <p:sldId id="561" r:id="rId9"/>
    <p:sldId id="562" r:id="rId10"/>
    <p:sldId id="563" r:id="rId11"/>
    <p:sldId id="564" r:id="rId12"/>
    <p:sldId id="565" r:id="rId13"/>
    <p:sldId id="553" r:id="rId14"/>
    <p:sldId id="550" r:id="rId15"/>
    <p:sldId id="554" r:id="rId16"/>
    <p:sldId id="566" r:id="rId17"/>
    <p:sldId id="551" r:id="rId18"/>
    <p:sldId id="569" r:id="rId19"/>
    <p:sldId id="570" r:id="rId20"/>
    <p:sldId id="574" r:id="rId21"/>
    <p:sldId id="572" r:id="rId22"/>
    <p:sldId id="573" r:id="rId23"/>
    <p:sldId id="571" r:id="rId24"/>
    <p:sldId id="493" r:id="rId25"/>
    <p:sldId id="428" r:id="rId26"/>
    <p:sldId id="575" r:id="rId27"/>
    <p:sldId id="559" r:id="rId28"/>
    <p:sldId id="389" r:id="rId29"/>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a:srgbClr val="594A42"/>
    <a:srgbClr val="77933C"/>
    <a:srgbClr val="D0D8E8"/>
    <a:srgbClr val="023146"/>
    <a:srgbClr val="F2F2F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0504" autoAdjust="0"/>
  </p:normalViewPr>
  <p:slideViewPr>
    <p:cSldViewPr>
      <p:cViewPr varScale="1">
        <p:scale>
          <a:sx n="95" d="100"/>
          <a:sy n="95" d="100"/>
        </p:scale>
        <p:origin x="-1074" y="-96"/>
      </p:cViewPr>
      <p:guideLst>
        <p:guide orient="horz" pos="1800"/>
        <p:guide pos="2880"/>
      </p:guideLst>
    </p:cSldViewPr>
  </p:slideViewPr>
  <p:notesTextViewPr>
    <p:cViewPr>
      <p:scale>
        <a:sx n="1" d="1"/>
        <a:sy n="1" d="1"/>
      </p:scale>
      <p:origin x="0" y="0"/>
    </p:cViewPr>
  </p:notesTextViewPr>
  <p:sorterViewPr>
    <p:cViewPr>
      <p:scale>
        <a:sx n="100" d="100"/>
        <a:sy n="100" d="100"/>
      </p:scale>
      <p:origin x="0" y="8970"/>
    </p:cViewPr>
  </p:sorterViewPr>
  <p:notesViewPr>
    <p:cSldViewPr>
      <p:cViewPr>
        <p:scale>
          <a:sx n="88" d="100"/>
          <a:sy n="88" d="100"/>
        </p:scale>
        <p:origin x="-2724"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val>
            <c:numRef>
              <c:f>Sheet1!$E$8:$E$11</c:f>
              <c:numCache>
                <c:formatCode>General</c:formatCode>
                <c:ptCount val="4"/>
                <c:pt idx="0">
                  <c:v>113</c:v>
                </c:pt>
                <c:pt idx="1">
                  <c:v>32</c:v>
                </c:pt>
                <c:pt idx="2">
                  <c:v>125</c:v>
                </c:pt>
                <c:pt idx="3">
                  <c:v>83</c:v>
                </c:pt>
              </c:numCache>
            </c:numRef>
          </c:val>
        </c:ser>
        <c:dLbls>
          <c:showLegendKey val="0"/>
          <c:showVal val="0"/>
          <c:showCatName val="0"/>
          <c:showSerName val="0"/>
          <c:showPercent val="0"/>
          <c:showBubbleSize val="0"/>
        </c:dLbls>
        <c:gapWidth val="150"/>
        <c:axId val="129598976"/>
        <c:axId val="129600512"/>
      </c:barChart>
      <c:catAx>
        <c:axId val="129598976"/>
        <c:scaling>
          <c:orientation val="minMax"/>
        </c:scaling>
        <c:delete val="0"/>
        <c:axPos val="b"/>
        <c:majorTickMark val="out"/>
        <c:minorTickMark val="none"/>
        <c:tickLblPos val="nextTo"/>
        <c:crossAx val="129600512"/>
        <c:crosses val="autoZero"/>
        <c:auto val="1"/>
        <c:lblAlgn val="ctr"/>
        <c:lblOffset val="100"/>
        <c:noMultiLvlLbl val="0"/>
      </c:catAx>
      <c:valAx>
        <c:axId val="129600512"/>
        <c:scaling>
          <c:orientation val="minMax"/>
        </c:scaling>
        <c:delete val="0"/>
        <c:axPos val="l"/>
        <c:majorGridlines/>
        <c:numFmt formatCode="General" sourceLinked="1"/>
        <c:majorTickMark val="out"/>
        <c:minorTickMark val="none"/>
        <c:tickLblPos val="nextTo"/>
        <c:txPr>
          <a:bodyPr/>
          <a:lstStyle/>
          <a:p>
            <a:pPr>
              <a:defRPr sz="900"/>
            </a:pPr>
            <a:endParaRPr lang="en-US"/>
          </a:p>
        </c:txPr>
        <c:crossAx val="129598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4F216-115F-44BF-B874-528DE0971C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EBEFFBC-78F5-48C1-AA6F-DA93DF83F26C}">
      <dgm:prSet phldrT="[Text]" custT="1"/>
      <dgm:spPr>
        <a:solidFill>
          <a:schemeClr val="accent3">
            <a:lumMod val="75000"/>
          </a:schemeClr>
        </a:solidFill>
      </dgm:spPr>
      <dgm:t>
        <a:bodyPr/>
        <a:lstStyle/>
        <a:p>
          <a:r>
            <a:rPr lang="en-US" sz="1800" dirty="0" smtClean="0"/>
            <a:t>Program Manager, MCFRS</a:t>
          </a:r>
          <a:endParaRPr lang="en-US" sz="1800" dirty="0"/>
        </a:p>
      </dgm:t>
    </dgm:pt>
    <dgm:pt modelId="{5EB0EC08-69C4-41CF-81BD-E6B3508F8193}" type="parTrans" cxnId="{445F5173-7BBE-4D68-8786-EDEE5881B099}">
      <dgm:prSet/>
      <dgm:spPr/>
      <dgm:t>
        <a:bodyPr/>
        <a:lstStyle/>
        <a:p>
          <a:endParaRPr lang="en-US"/>
        </a:p>
      </dgm:t>
    </dgm:pt>
    <dgm:pt modelId="{2F7ACB06-239D-46A3-B9B1-A4209FB89D9C}" type="sibTrans" cxnId="{445F5173-7BBE-4D68-8786-EDEE5881B099}">
      <dgm:prSet/>
      <dgm:spPr/>
      <dgm:t>
        <a:bodyPr/>
        <a:lstStyle/>
        <a:p>
          <a:endParaRPr lang="en-US"/>
        </a:p>
      </dgm:t>
    </dgm:pt>
    <dgm:pt modelId="{7C8C1D4C-ED09-4812-83E0-9DF9E4B50752}">
      <dgm:prSet phldrT="[Text]" custT="1"/>
      <dgm:spPr>
        <a:solidFill>
          <a:schemeClr val="accent3">
            <a:lumMod val="75000"/>
          </a:schemeClr>
        </a:solidFill>
      </dgm:spPr>
      <dgm:t>
        <a:bodyPr/>
        <a:lstStyle/>
        <a:p>
          <a:r>
            <a:rPr lang="en-US" sz="1800" dirty="0" smtClean="0"/>
            <a:t>President</a:t>
          </a:r>
          <a:endParaRPr lang="en-US" sz="1800" dirty="0"/>
        </a:p>
      </dgm:t>
    </dgm:pt>
    <dgm:pt modelId="{93F6902D-5F67-48A2-BA9D-C87F92B20C0C}" type="parTrans" cxnId="{4AB73221-79CE-49BE-8F73-392A73EA4F18}">
      <dgm:prSet/>
      <dgm:spPr>
        <a:ln>
          <a:solidFill>
            <a:schemeClr val="accent3">
              <a:lumMod val="75000"/>
            </a:schemeClr>
          </a:solidFill>
        </a:ln>
      </dgm:spPr>
      <dgm:t>
        <a:bodyPr/>
        <a:lstStyle/>
        <a:p>
          <a:endParaRPr lang="en-US"/>
        </a:p>
      </dgm:t>
    </dgm:pt>
    <dgm:pt modelId="{51B44FC6-9A41-422F-8509-EF6F5BDFA0F8}" type="sibTrans" cxnId="{4AB73221-79CE-49BE-8F73-392A73EA4F18}">
      <dgm:prSet/>
      <dgm:spPr/>
      <dgm:t>
        <a:bodyPr/>
        <a:lstStyle/>
        <a:p>
          <a:endParaRPr lang="en-US"/>
        </a:p>
      </dgm:t>
    </dgm:pt>
    <dgm:pt modelId="{EBFAB869-DA7E-4577-99CA-665B4BA8AE34}">
      <dgm:prSet phldrT="[Text]" custT="1"/>
      <dgm:spPr>
        <a:solidFill>
          <a:schemeClr val="accent3">
            <a:lumMod val="75000"/>
          </a:schemeClr>
        </a:solidFill>
      </dgm:spPr>
      <dgm:t>
        <a:bodyPr/>
        <a:lstStyle/>
        <a:p>
          <a:r>
            <a:rPr lang="en-US" sz="1800" dirty="0" smtClean="0"/>
            <a:t>Vice President</a:t>
          </a:r>
          <a:endParaRPr lang="en-US" sz="1800" dirty="0"/>
        </a:p>
      </dgm:t>
    </dgm:pt>
    <dgm:pt modelId="{F391079D-A1F9-4129-A618-ABD6B4E5A4C5}" type="parTrans" cxnId="{8AB239AD-51E3-45F8-8EFC-4EF8331F8163}">
      <dgm:prSet/>
      <dgm:spPr>
        <a:ln>
          <a:solidFill>
            <a:schemeClr val="accent3">
              <a:lumMod val="75000"/>
            </a:schemeClr>
          </a:solidFill>
        </a:ln>
      </dgm:spPr>
      <dgm:t>
        <a:bodyPr/>
        <a:lstStyle/>
        <a:p>
          <a:endParaRPr lang="en-US"/>
        </a:p>
      </dgm:t>
    </dgm:pt>
    <dgm:pt modelId="{DE51B6AF-A84F-4976-82FD-5FF59FCF0227}" type="sibTrans" cxnId="{8AB239AD-51E3-45F8-8EFC-4EF8331F8163}">
      <dgm:prSet/>
      <dgm:spPr/>
      <dgm:t>
        <a:bodyPr/>
        <a:lstStyle/>
        <a:p>
          <a:endParaRPr lang="en-US"/>
        </a:p>
      </dgm:t>
    </dgm:pt>
    <dgm:pt modelId="{C68D3900-1552-4670-9932-1D100FC27B12}">
      <dgm:prSet phldrT="[Text]" custT="1"/>
      <dgm:spPr>
        <a:solidFill>
          <a:schemeClr val="accent3">
            <a:lumMod val="75000"/>
          </a:schemeClr>
        </a:solidFill>
      </dgm:spPr>
      <dgm:t>
        <a:bodyPr/>
        <a:lstStyle/>
        <a:p>
          <a:r>
            <a:rPr lang="en-US" sz="1800" dirty="0" smtClean="0"/>
            <a:t>Treasurer</a:t>
          </a:r>
          <a:endParaRPr lang="en-US" sz="1800" dirty="0"/>
        </a:p>
      </dgm:t>
    </dgm:pt>
    <dgm:pt modelId="{23B9990E-656D-442D-9871-8CED1B4971E1}" type="parTrans" cxnId="{55AFD4C6-C949-4686-BCA7-3CE116374B93}">
      <dgm:prSet/>
      <dgm:spPr>
        <a:ln>
          <a:solidFill>
            <a:schemeClr val="accent3">
              <a:lumMod val="75000"/>
            </a:schemeClr>
          </a:solidFill>
        </a:ln>
      </dgm:spPr>
      <dgm:t>
        <a:bodyPr/>
        <a:lstStyle/>
        <a:p>
          <a:endParaRPr lang="en-US"/>
        </a:p>
      </dgm:t>
    </dgm:pt>
    <dgm:pt modelId="{FAC6D5ED-2BAE-475A-A3DE-C21152FCF5D4}" type="sibTrans" cxnId="{55AFD4C6-C949-4686-BCA7-3CE116374B93}">
      <dgm:prSet/>
      <dgm:spPr/>
      <dgm:t>
        <a:bodyPr/>
        <a:lstStyle/>
        <a:p>
          <a:endParaRPr lang="en-US"/>
        </a:p>
      </dgm:t>
    </dgm:pt>
    <dgm:pt modelId="{E0D9C98F-2327-4B65-9806-B873DEAB9A25}">
      <dgm:prSet phldrT="[Text]" custT="1"/>
      <dgm:spPr>
        <a:solidFill>
          <a:schemeClr val="accent3">
            <a:lumMod val="75000"/>
          </a:schemeClr>
        </a:solidFill>
      </dgm:spPr>
      <dgm:t>
        <a:bodyPr/>
        <a:lstStyle/>
        <a:p>
          <a:r>
            <a:rPr lang="en-US" sz="1800" dirty="0" smtClean="0"/>
            <a:t>Secretary</a:t>
          </a:r>
          <a:endParaRPr lang="en-US" sz="1800" dirty="0"/>
        </a:p>
      </dgm:t>
    </dgm:pt>
    <dgm:pt modelId="{518771CF-381A-4BD4-9358-2DEEC6D15EAD}" type="parTrans" cxnId="{23C38CE3-34D8-4FF7-B5CE-ADFD34D6E5E3}">
      <dgm:prSet/>
      <dgm:spPr>
        <a:ln>
          <a:solidFill>
            <a:schemeClr val="accent3">
              <a:lumMod val="75000"/>
            </a:schemeClr>
          </a:solidFill>
        </a:ln>
      </dgm:spPr>
      <dgm:t>
        <a:bodyPr/>
        <a:lstStyle/>
        <a:p>
          <a:endParaRPr lang="en-US"/>
        </a:p>
      </dgm:t>
    </dgm:pt>
    <dgm:pt modelId="{DC486351-FFED-48A1-AB41-5EC3CA8827CC}" type="sibTrans" cxnId="{23C38CE3-34D8-4FF7-B5CE-ADFD34D6E5E3}">
      <dgm:prSet/>
      <dgm:spPr/>
      <dgm:t>
        <a:bodyPr/>
        <a:lstStyle/>
        <a:p>
          <a:endParaRPr lang="en-US"/>
        </a:p>
      </dgm:t>
    </dgm:pt>
    <dgm:pt modelId="{C50AFDDA-8786-4E91-9CFE-42B956326E53}" type="pres">
      <dgm:prSet presAssocID="{BD54F216-115F-44BF-B874-528DE0971C8D}" presName="hierChild1" presStyleCnt="0">
        <dgm:presLayoutVars>
          <dgm:orgChart val="1"/>
          <dgm:chPref val="1"/>
          <dgm:dir/>
          <dgm:animOne val="branch"/>
          <dgm:animLvl val="lvl"/>
          <dgm:resizeHandles/>
        </dgm:presLayoutVars>
      </dgm:prSet>
      <dgm:spPr/>
      <dgm:t>
        <a:bodyPr/>
        <a:lstStyle/>
        <a:p>
          <a:endParaRPr lang="en-US"/>
        </a:p>
      </dgm:t>
    </dgm:pt>
    <dgm:pt modelId="{B3198FE8-D4CA-4A6E-A5B3-05F4DDD6E4CA}" type="pres">
      <dgm:prSet presAssocID="{BEBEFFBC-78F5-48C1-AA6F-DA93DF83F26C}" presName="hierRoot1" presStyleCnt="0">
        <dgm:presLayoutVars>
          <dgm:hierBranch val="init"/>
        </dgm:presLayoutVars>
      </dgm:prSet>
      <dgm:spPr/>
    </dgm:pt>
    <dgm:pt modelId="{41E606D7-CCF7-48D7-AA99-5FA38538E470}" type="pres">
      <dgm:prSet presAssocID="{BEBEFFBC-78F5-48C1-AA6F-DA93DF83F26C}" presName="rootComposite1" presStyleCnt="0"/>
      <dgm:spPr/>
    </dgm:pt>
    <dgm:pt modelId="{306E308E-D7AA-4B83-A1E0-944B67020093}" type="pres">
      <dgm:prSet presAssocID="{BEBEFFBC-78F5-48C1-AA6F-DA93DF83F26C}" presName="rootText1" presStyleLbl="node0" presStyleIdx="0" presStyleCnt="1">
        <dgm:presLayoutVars>
          <dgm:chPref val="3"/>
        </dgm:presLayoutVars>
      </dgm:prSet>
      <dgm:spPr/>
      <dgm:t>
        <a:bodyPr/>
        <a:lstStyle/>
        <a:p>
          <a:endParaRPr lang="en-US"/>
        </a:p>
      </dgm:t>
    </dgm:pt>
    <dgm:pt modelId="{406F1F54-6F51-4571-B0F3-FB1702261A8D}" type="pres">
      <dgm:prSet presAssocID="{BEBEFFBC-78F5-48C1-AA6F-DA93DF83F26C}" presName="rootConnector1" presStyleLbl="node1" presStyleIdx="0" presStyleCnt="0"/>
      <dgm:spPr/>
      <dgm:t>
        <a:bodyPr/>
        <a:lstStyle/>
        <a:p>
          <a:endParaRPr lang="en-US"/>
        </a:p>
      </dgm:t>
    </dgm:pt>
    <dgm:pt modelId="{FFE4D27C-3689-43FD-AF2E-0D52F9218CBF}" type="pres">
      <dgm:prSet presAssocID="{BEBEFFBC-78F5-48C1-AA6F-DA93DF83F26C}" presName="hierChild2" presStyleCnt="0"/>
      <dgm:spPr/>
    </dgm:pt>
    <dgm:pt modelId="{8F559EA4-6B6E-47CA-B63B-5A85BDB3C120}" type="pres">
      <dgm:prSet presAssocID="{93F6902D-5F67-48A2-BA9D-C87F92B20C0C}" presName="Name37" presStyleLbl="parChTrans1D2" presStyleIdx="0" presStyleCnt="4"/>
      <dgm:spPr/>
      <dgm:t>
        <a:bodyPr/>
        <a:lstStyle/>
        <a:p>
          <a:endParaRPr lang="en-US"/>
        </a:p>
      </dgm:t>
    </dgm:pt>
    <dgm:pt modelId="{D4F2CC28-F797-4AEB-9499-35E3EAB1C8F5}" type="pres">
      <dgm:prSet presAssocID="{7C8C1D4C-ED09-4812-83E0-9DF9E4B50752}" presName="hierRoot2" presStyleCnt="0">
        <dgm:presLayoutVars>
          <dgm:hierBranch val="init"/>
        </dgm:presLayoutVars>
      </dgm:prSet>
      <dgm:spPr/>
    </dgm:pt>
    <dgm:pt modelId="{3902EF30-DAE9-4C1A-B7EC-EF6AF729C4B4}" type="pres">
      <dgm:prSet presAssocID="{7C8C1D4C-ED09-4812-83E0-9DF9E4B50752}" presName="rootComposite" presStyleCnt="0"/>
      <dgm:spPr/>
    </dgm:pt>
    <dgm:pt modelId="{375CC67C-9D84-4EDC-9401-CECC9C0498D9}" type="pres">
      <dgm:prSet presAssocID="{7C8C1D4C-ED09-4812-83E0-9DF9E4B50752}" presName="rootText" presStyleLbl="node2" presStyleIdx="0" presStyleCnt="4">
        <dgm:presLayoutVars>
          <dgm:chPref val="3"/>
        </dgm:presLayoutVars>
      </dgm:prSet>
      <dgm:spPr/>
      <dgm:t>
        <a:bodyPr/>
        <a:lstStyle/>
        <a:p>
          <a:endParaRPr lang="en-US"/>
        </a:p>
      </dgm:t>
    </dgm:pt>
    <dgm:pt modelId="{D9C4894F-0371-40E2-B300-ADEB4D472D7C}" type="pres">
      <dgm:prSet presAssocID="{7C8C1D4C-ED09-4812-83E0-9DF9E4B50752}" presName="rootConnector" presStyleLbl="node2" presStyleIdx="0" presStyleCnt="4"/>
      <dgm:spPr/>
      <dgm:t>
        <a:bodyPr/>
        <a:lstStyle/>
        <a:p>
          <a:endParaRPr lang="en-US"/>
        </a:p>
      </dgm:t>
    </dgm:pt>
    <dgm:pt modelId="{27AEE8AE-CBB0-493C-95E5-97A24C5C1A1D}" type="pres">
      <dgm:prSet presAssocID="{7C8C1D4C-ED09-4812-83E0-9DF9E4B50752}" presName="hierChild4" presStyleCnt="0"/>
      <dgm:spPr/>
    </dgm:pt>
    <dgm:pt modelId="{EC260F06-CB8A-4588-B591-BC3108047B29}" type="pres">
      <dgm:prSet presAssocID="{7C8C1D4C-ED09-4812-83E0-9DF9E4B50752}" presName="hierChild5" presStyleCnt="0"/>
      <dgm:spPr/>
    </dgm:pt>
    <dgm:pt modelId="{A25C4732-28B0-4920-9170-FD8D14654217}" type="pres">
      <dgm:prSet presAssocID="{F391079D-A1F9-4129-A618-ABD6B4E5A4C5}" presName="Name37" presStyleLbl="parChTrans1D2" presStyleIdx="1" presStyleCnt="4"/>
      <dgm:spPr/>
      <dgm:t>
        <a:bodyPr/>
        <a:lstStyle/>
        <a:p>
          <a:endParaRPr lang="en-US"/>
        </a:p>
      </dgm:t>
    </dgm:pt>
    <dgm:pt modelId="{B578012C-4685-47CA-8345-A10FD464CAE1}" type="pres">
      <dgm:prSet presAssocID="{EBFAB869-DA7E-4577-99CA-665B4BA8AE34}" presName="hierRoot2" presStyleCnt="0">
        <dgm:presLayoutVars>
          <dgm:hierBranch val="init"/>
        </dgm:presLayoutVars>
      </dgm:prSet>
      <dgm:spPr/>
    </dgm:pt>
    <dgm:pt modelId="{85F9908B-2395-4C98-A47C-FF8B89FBA695}" type="pres">
      <dgm:prSet presAssocID="{EBFAB869-DA7E-4577-99CA-665B4BA8AE34}" presName="rootComposite" presStyleCnt="0"/>
      <dgm:spPr/>
    </dgm:pt>
    <dgm:pt modelId="{6E8EA0FB-B0E8-4B30-B3B3-083836DB780A}" type="pres">
      <dgm:prSet presAssocID="{EBFAB869-DA7E-4577-99CA-665B4BA8AE34}" presName="rootText" presStyleLbl="node2" presStyleIdx="1" presStyleCnt="4">
        <dgm:presLayoutVars>
          <dgm:chPref val="3"/>
        </dgm:presLayoutVars>
      </dgm:prSet>
      <dgm:spPr/>
      <dgm:t>
        <a:bodyPr/>
        <a:lstStyle/>
        <a:p>
          <a:endParaRPr lang="en-US"/>
        </a:p>
      </dgm:t>
    </dgm:pt>
    <dgm:pt modelId="{D041C0B9-DE5F-4192-8D1D-D830EF60EDD4}" type="pres">
      <dgm:prSet presAssocID="{EBFAB869-DA7E-4577-99CA-665B4BA8AE34}" presName="rootConnector" presStyleLbl="node2" presStyleIdx="1" presStyleCnt="4"/>
      <dgm:spPr/>
      <dgm:t>
        <a:bodyPr/>
        <a:lstStyle/>
        <a:p>
          <a:endParaRPr lang="en-US"/>
        </a:p>
      </dgm:t>
    </dgm:pt>
    <dgm:pt modelId="{A9DFE848-78E0-48C0-BB6E-5A814A602CBC}" type="pres">
      <dgm:prSet presAssocID="{EBFAB869-DA7E-4577-99CA-665B4BA8AE34}" presName="hierChild4" presStyleCnt="0"/>
      <dgm:spPr/>
    </dgm:pt>
    <dgm:pt modelId="{B2630E95-BF6A-46D0-BDC6-B75D173E58F8}" type="pres">
      <dgm:prSet presAssocID="{EBFAB869-DA7E-4577-99CA-665B4BA8AE34}" presName="hierChild5" presStyleCnt="0"/>
      <dgm:spPr/>
    </dgm:pt>
    <dgm:pt modelId="{9FDE6FE9-5447-42D7-B7FC-D9636EC8C771}" type="pres">
      <dgm:prSet presAssocID="{23B9990E-656D-442D-9871-8CED1B4971E1}" presName="Name37" presStyleLbl="parChTrans1D2" presStyleIdx="2" presStyleCnt="4"/>
      <dgm:spPr/>
      <dgm:t>
        <a:bodyPr/>
        <a:lstStyle/>
        <a:p>
          <a:endParaRPr lang="en-US"/>
        </a:p>
      </dgm:t>
    </dgm:pt>
    <dgm:pt modelId="{4D59B60D-9E90-48D4-B8CD-F9DC42671B1A}" type="pres">
      <dgm:prSet presAssocID="{C68D3900-1552-4670-9932-1D100FC27B12}" presName="hierRoot2" presStyleCnt="0">
        <dgm:presLayoutVars>
          <dgm:hierBranch val="init"/>
        </dgm:presLayoutVars>
      </dgm:prSet>
      <dgm:spPr/>
    </dgm:pt>
    <dgm:pt modelId="{5973D57A-0BF3-4490-8DEB-A74F94572EB4}" type="pres">
      <dgm:prSet presAssocID="{C68D3900-1552-4670-9932-1D100FC27B12}" presName="rootComposite" presStyleCnt="0"/>
      <dgm:spPr/>
    </dgm:pt>
    <dgm:pt modelId="{4A551332-130D-4C4C-997F-6FED124BCDAD}" type="pres">
      <dgm:prSet presAssocID="{C68D3900-1552-4670-9932-1D100FC27B12}" presName="rootText" presStyleLbl="node2" presStyleIdx="2" presStyleCnt="4">
        <dgm:presLayoutVars>
          <dgm:chPref val="3"/>
        </dgm:presLayoutVars>
      </dgm:prSet>
      <dgm:spPr/>
      <dgm:t>
        <a:bodyPr/>
        <a:lstStyle/>
        <a:p>
          <a:endParaRPr lang="en-US"/>
        </a:p>
      </dgm:t>
    </dgm:pt>
    <dgm:pt modelId="{03EDA18A-1EE1-43AD-AE1F-DFB429CE5CD3}" type="pres">
      <dgm:prSet presAssocID="{C68D3900-1552-4670-9932-1D100FC27B12}" presName="rootConnector" presStyleLbl="node2" presStyleIdx="2" presStyleCnt="4"/>
      <dgm:spPr/>
      <dgm:t>
        <a:bodyPr/>
        <a:lstStyle/>
        <a:p>
          <a:endParaRPr lang="en-US"/>
        </a:p>
      </dgm:t>
    </dgm:pt>
    <dgm:pt modelId="{66D74FD5-E462-44BB-91E3-3C5A93F837DC}" type="pres">
      <dgm:prSet presAssocID="{C68D3900-1552-4670-9932-1D100FC27B12}" presName="hierChild4" presStyleCnt="0"/>
      <dgm:spPr/>
    </dgm:pt>
    <dgm:pt modelId="{B3E285FB-227E-4B8D-BE74-AD0BE9FCE625}" type="pres">
      <dgm:prSet presAssocID="{C68D3900-1552-4670-9932-1D100FC27B12}" presName="hierChild5" presStyleCnt="0"/>
      <dgm:spPr/>
    </dgm:pt>
    <dgm:pt modelId="{FCC25157-A2C6-47E3-89B4-DAE728F90E6B}" type="pres">
      <dgm:prSet presAssocID="{518771CF-381A-4BD4-9358-2DEEC6D15EAD}" presName="Name37" presStyleLbl="parChTrans1D2" presStyleIdx="3" presStyleCnt="4"/>
      <dgm:spPr/>
      <dgm:t>
        <a:bodyPr/>
        <a:lstStyle/>
        <a:p>
          <a:endParaRPr lang="en-US"/>
        </a:p>
      </dgm:t>
    </dgm:pt>
    <dgm:pt modelId="{4E3C2A6F-5A95-4E7B-B577-B71C0F697E5C}" type="pres">
      <dgm:prSet presAssocID="{E0D9C98F-2327-4B65-9806-B873DEAB9A25}" presName="hierRoot2" presStyleCnt="0">
        <dgm:presLayoutVars>
          <dgm:hierBranch val="init"/>
        </dgm:presLayoutVars>
      </dgm:prSet>
      <dgm:spPr/>
    </dgm:pt>
    <dgm:pt modelId="{80DC2179-EB0B-46DA-8C2C-75FC050E43DA}" type="pres">
      <dgm:prSet presAssocID="{E0D9C98F-2327-4B65-9806-B873DEAB9A25}" presName="rootComposite" presStyleCnt="0"/>
      <dgm:spPr/>
    </dgm:pt>
    <dgm:pt modelId="{FF26FD63-0666-4E74-8FD2-2354E647D328}" type="pres">
      <dgm:prSet presAssocID="{E0D9C98F-2327-4B65-9806-B873DEAB9A25}" presName="rootText" presStyleLbl="node2" presStyleIdx="3" presStyleCnt="4">
        <dgm:presLayoutVars>
          <dgm:chPref val="3"/>
        </dgm:presLayoutVars>
      </dgm:prSet>
      <dgm:spPr/>
      <dgm:t>
        <a:bodyPr/>
        <a:lstStyle/>
        <a:p>
          <a:endParaRPr lang="en-US"/>
        </a:p>
      </dgm:t>
    </dgm:pt>
    <dgm:pt modelId="{3B8FF15D-9976-4806-8FB3-656F82A86F4B}" type="pres">
      <dgm:prSet presAssocID="{E0D9C98F-2327-4B65-9806-B873DEAB9A25}" presName="rootConnector" presStyleLbl="node2" presStyleIdx="3" presStyleCnt="4"/>
      <dgm:spPr/>
      <dgm:t>
        <a:bodyPr/>
        <a:lstStyle/>
        <a:p>
          <a:endParaRPr lang="en-US"/>
        </a:p>
      </dgm:t>
    </dgm:pt>
    <dgm:pt modelId="{574A6D72-D078-45A4-8FED-EE6E25574E63}" type="pres">
      <dgm:prSet presAssocID="{E0D9C98F-2327-4B65-9806-B873DEAB9A25}" presName="hierChild4" presStyleCnt="0"/>
      <dgm:spPr/>
    </dgm:pt>
    <dgm:pt modelId="{A021D0B2-E860-43A3-BF14-1ACBF83B8F0B}" type="pres">
      <dgm:prSet presAssocID="{E0D9C98F-2327-4B65-9806-B873DEAB9A25}" presName="hierChild5" presStyleCnt="0"/>
      <dgm:spPr/>
    </dgm:pt>
    <dgm:pt modelId="{5AB5E7E1-5E40-4E3D-AC06-BD1AB11BD7F8}" type="pres">
      <dgm:prSet presAssocID="{BEBEFFBC-78F5-48C1-AA6F-DA93DF83F26C}" presName="hierChild3" presStyleCnt="0"/>
      <dgm:spPr/>
    </dgm:pt>
  </dgm:ptLst>
  <dgm:cxnLst>
    <dgm:cxn modelId="{81C9FB09-2483-4D60-B767-1BA368CFCD45}" type="presOf" srcId="{BEBEFFBC-78F5-48C1-AA6F-DA93DF83F26C}" destId="{306E308E-D7AA-4B83-A1E0-944B67020093}" srcOrd="0" destOrd="0" presId="urn:microsoft.com/office/officeart/2005/8/layout/orgChart1"/>
    <dgm:cxn modelId="{55AFD4C6-C949-4686-BCA7-3CE116374B93}" srcId="{BEBEFFBC-78F5-48C1-AA6F-DA93DF83F26C}" destId="{C68D3900-1552-4670-9932-1D100FC27B12}" srcOrd="2" destOrd="0" parTransId="{23B9990E-656D-442D-9871-8CED1B4971E1}" sibTransId="{FAC6D5ED-2BAE-475A-A3DE-C21152FCF5D4}"/>
    <dgm:cxn modelId="{8F919A84-A198-489F-9253-C691952BED8D}" type="presOf" srcId="{7C8C1D4C-ED09-4812-83E0-9DF9E4B50752}" destId="{375CC67C-9D84-4EDC-9401-CECC9C0498D9}" srcOrd="0" destOrd="0" presId="urn:microsoft.com/office/officeart/2005/8/layout/orgChart1"/>
    <dgm:cxn modelId="{A5FBA1E9-DF22-4F95-9E30-004AB49929C9}" type="presOf" srcId="{C68D3900-1552-4670-9932-1D100FC27B12}" destId="{03EDA18A-1EE1-43AD-AE1F-DFB429CE5CD3}" srcOrd="1" destOrd="0" presId="urn:microsoft.com/office/officeart/2005/8/layout/orgChart1"/>
    <dgm:cxn modelId="{8AB239AD-51E3-45F8-8EFC-4EF8331F8163}" srcId="{BEBEFFBC-78F5-48C1-AA6F-DA93DF83F26C}" destId="{EBFAB869-DA7E-4577-99CA-665B4BA8AE34}" srcOrd="1" destOrd="0" parTransId="{F391079D-A1F9-4129-A618-ABD6B4E5A4C5}" sibTransId="{DE51B6AF-A84F-4976-82FD-5FF59FCF0227}"/>
    <dgm:cxn modelId="{445F5173-7BBE-4D68-8786-EDEE5881B099}" srcId="{BD54F216-115F-44BF-B874-528DE0971C8D}" destId="{BEBEFFBC-78F5-48C1-AA6F-DA93DF83F26C}" srcOrd="0" destOrd="0" parTransId="{5EB0EC08-69C4-41CF-81BD-E6B3508F8193}" sibTransId="{2F7ACB06-239D-46A3-B9B1-A4209FB89D9C}"/>
    <dgm:cxn modelId="{1B0B6DC0-0F04-4133-BAB0-908C0DCF8E11}" type="presOf" srcId="{E0D9C98F-2327-4B65-9806-B873DEAB9A25}" destId="{3B8FF15D-9976-4806-8FB3-656F82A86F4B}" srcOrd="1" destOrd="0" presId="urn:microsoft.com/office/officeart/2005/8/layout/orgChart1"/>
    <dgm:cxn modelId="{1897F396-AEE2-41DB-A304-7E64DDD0388C}" type="presOf" srcId="{518771CF-381A-4BD4-9358-2DEEC6D15EAD}" destId="{FCC25157-A2C6-47E3-89B4-DAE728F90E6B}" srcOrd="0" destOrd="0" presId="urn:microsoft.com/office/officeart/2005/8/layout/orgChart1"/>
    <dgm:cxn modelId="{7862295C-E2FA-4EE7-8E28-DBCF367F0F4F}" type="presOf" srcId="{F391079D-A1F9-4129-A618-ABD6B4E5A4C5}" destId="{A25C4732-28B0-4920-9170-FD8D14654217}" srcOrd="0" destOrd="0" presId="urn:microsoft.com/office/officeart/2005/8/layout/orgChart1"/>
    <dgm:cxn modelId="{09B17191-A4C0-4ECB-9AE1-2AE14E25B60D}" type="presOf" srcId="{93F6902D-5F67-48A2-BA9D-C87F92B20C0C}" destId="{8F559EA4-6B6E-47CA-B63B-5A85BDB3C120}" srcOrd="0" destOrd="0" presId="urn:microsoft.com/office/officeart/2005/8/layout/orgChart1"/>
    <dgm:cxn modelId="{A8AE6D7A-84DF-4D3B-9DF6-052C5753757E}" type="presOf" srcId="{C68D3900-1552-4670-9932-1D100FC27B12}" destId="{4A551332-130D-4C4C-997F-6FED124BCDAD}" srcOrd="0" destOrd="0" presId="urn:microsoft.com/office/officeart/2005/8/layout/orgChart1"/>
    <dgm:cxn modelId="{E7F257C0-D8C2-4BA9-949B-ABD0B6137E24}" type="presOf" srcId="{E0D9C98F-2327-4B65-9806-B873DEAB9A25}" destId="{FF26FD63-0666-4E74-8FD2-2354E647D328}" srcOrd="0" destOrd="0" presId="urn:microsoft.com/office/officeart/2005/8/layout/orgChart1"/>
    <dgm:cxn modelId="{56471A30-F46D-44ED-A1BD-544BEEA64647}" type="presOf" srcId="{BEBEFFBC-78F5-48C1-AA6F-DA93DF83F26C}" destId="{406F1F54-6F51-4571-B0F3-FB1702261A8D}" srcOrd="1" destOrd="0" presId="urn:microsoft.com/office/officeart/2005/8/layout/orgChart1"/>
    <dgm:cxn modelId="{6670F1C0-E684-4078-95CD-81297791EDAF}" type="presOf" srcId="{7C8C1D4C-ED09-4812-83E0-9DF9E4B50752}" destId="{D9C4894F-0371-40E2-B300-ADEB4D472D7C}" srcOrd="1" destOrd="0" presId="urn:microsoft.com/office/officeart/2005/8/layout/orgChart1"/>
    <dgm:cxn modelId="{0B05EA3D-0726-4715-AA83-BFB6825AD845}" type="presOf" srcId="{BD54F216-115F-44BF-B874-528DE0971C8D}" destId="{C50AFDDA-8786-4E91-9CFE-42B956326E53}" srcOrd="0" destOrd="0" presId="urn:microsoft.com/office/officeart/2005/8/layout/orgChart1"/>
    <dgm:cxn modelId="{23C38CE3-34D8-4FF7-B5CE-ADFD34D6E5E3}" srcId="{BEBEFFBC-78F5-48C1-AA6F-DA93DF83F26C}" destId="{E0D9C98F-2327-4B65-9806-B873DEAB9A25}" srcOrd="3" destOrd="0" parTransId="{518771CF-381A-4BD4-9358-2DEEC6D15EAD}" sibTransId="{DC486351-FFED-48A1-AB41-5EC3CA8827CC}"/>
    <dgm:cxn modelId="{CE45866B-5DFA-41DA-B329-C571F6B2EE25}" type="presOf" srcId="{EBFAB869-DA7E-4577-99CA-665B4BA8AE34}" destId="{6E8EA0FB-B0E8-4B30-B3B3-083836DB780A}" srcOrd="0" destOrd="0" presId="urn:microsoft.com/office/officeart/2005/8/layout/orgChart1"/>
    <dgm:cxn modelId="{61770267-0B06-4132-A180-2A02FFA27CAD}" type="presOf" srcId="{EBFAB869-DA7E-4577-99CA-665B4BA8AE34}" destId="{D041C0B9-DE5F-4192-8D1D-D830EF60EDD4}" srcOrd="1" destOrd="0" presId="urn:microsoft.com/office/officeart/2005/8/layout/orgChart1"/>
    <dgm:cxn modelId="{4AB73221-79CE-49BE-8F73-392A73EA4F18}" srcId="{BEBEFFBC-78F5-48C1-AA6F-DA93DF83F26C}" destId="{7C8C1D4C-ED09-4812-83E0-9DF9E4B50752}" srcOrd="0" destOrd="0" parTransId="{93F6902D-5F67-48A2-BA9D-C87F92B20C0C}" sibTransId="{51B44FC6-9A41-422F-8509-EF6F5BDFA0F8}"/>
    <dgm:cxn modelId="{704CF0D0-D11C-40D3-9713-06134EA11D2B}" type="presOf" srcId="{23B9990E-656D-442D-9871-8CED1B4971E1}" destId="{9FDE6FE9-5447-42D7-B7FC-D9636EC8C771}" srcOrd="0" destOrd="0" presId="urn:microsoft.com/office/officeart/2005/8/layout/orgChart1"/>
    <dgm:cxn modelId="{AFAC80B4-F6CC-460A-9564-4ED0EB6A5964}" type="presParOf" srcId="{C50AFDDA-8786-4E91-9CFE-42B956326E53}" destId="{B3198FE8-D4CA-4A6E-A5B3-05F4DDD6E4CA}" srcOrd="0" destOrd="0" presId="urn:microsoft.com/office/officeart/2005/8/layout/orgChart1"/>
    <dgm:cxn modelId="{EEF3EC40-B804-47B7-908E-6BE1E717290A}" type="presParOf" srcId="{B3198FE8-D4CA-4A6E-A5B3-05F4DDD6E4CA}" destId="{41E606D7-CCF7-48D7-AA99-5FA38538E470}" srcOrd="0" destOrd="0" presId="urn:microsoft.com/office/officeart/2005/8/layout/orgChart1"/>
    <dgm:cxn modelId="{7105DA77-8518-4255-83FA-58BAB90A1F66}" type="presParOf" srcId="{41E606D7-CCF7-48D7-AA99-5FA38538E470}" destId="{306E308E-D7AA-4B83-A1E0-944B67020093}" srcOrd="0" destOrd="0" presId="urn:microsoft.com/office/officeart/2005/8/layout/orgChart1"/>
    <dgm:cxn modelId="{11B273D8-3276-4A4C-BE76-502A903768D5}" type="presParOf" srcId="{41E606D7-CCF7-48D7-AA99-5FA38538E470}" destId="{406F1F54-6F51-4571-B0F3-FB1702261A8D}" srcOrd="1" destOrd="0" presId="urn:microsoft.com/office/officeart/2005/8/layout/orgChart1"/>
    <dgm:cxn modelId="{787C8465-B0B7-4D5A-9738-E5D7EBD8DD5C}" type="presParOf" srcId="{B3198FE8-D4CA-4A6E-A5B3-05F4DDD6E4CA}" destId="{FFE4D27C-3689-43FD-AF2E-0D52F9218CBF}" srcOrd="1" destOrd="0" presId="urn:microsoft.com/office/officeart/2005/8/layout/orgChart1"/>
    <dgm:cxn modelId="{BDB61D11-A3B7-47FF-87E0-1C53BF369D62}" type="presParOf" srcId="{FFE4D27C-3689-43FD-AF2E-0D52F9218CBF}" destId="{8F559EA4-6B6E-47CA-B63B-5A85BDB3C120}" srcOrd="0" destOrd="0" presId="urn:microsoft.com/office/officeart/2005/8/layout/orgChart1"/>
    <dgm:cxn modelId="{407BA8F4-79FD-4E65-ADD3-6EAA314E35BB}" type="presParOf" srcId="{FFE4D27C-3689-43FD-AF2E-0D52F9218CBF}" destId="{D4F2CC28-F797-4AEB-9499-35E3EAB1C8F5}" srcOrd="1" destOrd="0" presId="urn:microsoft.com/office/officeart/2005/8/layout/orgChart1"/>
    <dgm:cxn modelId="{445EAB94-7EE9-4862-9E0A-D1F0D8D66FDB}" type="presParOf" srcId="{D4F2CC28-F797-4AEB-9499-35E3EAB1C8F5}" destId="{3902EF30-DAE9-4C1A-B7EC-EF6AF729C4B4}" srcOrd="0" destOrd="0" presId="urn:microsoft.com/office/officeart/2005/8/layout/orgChart1"/>
    <dgm:cxn modelId="{221BB208-D49C-4463-94F5-22F2665B05FF}" type="presParOf" srcId="{3902EF30-DAE9-4C1A-B7EC-EF6AF729C4B4}" destId="{375CC67C-9D84-4EDC-9401-CECC9C0498D9}" srcOrd="0" destOrd="0" presId="urn:microsoft.com/office/officeart/2005/8/layout/orgChart1"/>
    <dgm:cxn modelId="{66C0F340-374A-4DDC-A1C9-6CE2806C2C86}" type="presParOf" srcId="{3902EF30-DAE9-4C1A-B7EC-EF6AF729C4B4}" destId="{D9C4894F-0371-40E2-B300-ADEB4D472D7C}" srcOrd="1" destOrd="0" presId="urn:microsoft.com/office/officeart/2005/8/layout/orgChart1"/>
    <dgm:cxn modelId="{94EA09AC-8464-4219-8F37-8C0BEF404D5A}" type="presParOf" srcId="{D4F2CC28-F797-4AEB-9499-35E3EAB1C8F5}" destId="{27AEE8AE-CBB0-493C-95E5-97A24C5C1A1D}" srcOrd="1" destOrd="0" presId="urn:microsoft.com/office/officeart/2005/8/layout/orgChart1"/>
    <dgm:cxn modelId="{92342B88-6992-4EE1-BA11-16335B29BD64}" type="presParOf" srcId="{D4F2CC28-F797-4AEB-9499-35E3EAB1C8F5}" destId="{EC260F06-CB8A-4588-B591-BC3108047B29}" srcOrd="2" destOrd="0" presId="urn:microsoft.com/office/officeart/2005/8/layout/orgChart1"/>
    <dgm:cxn modelId="{98A0733E-2700-415A-B579-8726159AE3E5}" type="presParOf" srcId="{FFE4D27C-3689-43FD-AF2E-0D52F9218CBF}" destId="{A25C4732-28B0-4920-9170-FD8D14654217}" srcOrd="2" destOrd="0" presId="urn:microsoft.com/office/officeart/2005/8/layout/orgChart1"/>
    <dgm:cxn modelId="{BD625F2A-5305-415D-AA35-DF1515873510}" type="presParOf" srcId="{FFE4D27C-3689-43FD-AF2E-0D52F9218CBF}" destId="{B578012C-4685-47CA-8345-A10FD464CAE1}" srcOrd="3" destOrd="0" presId="urn:microsoft.com/office/officeart/2005/8/layout/orgChart1"/>
    <dgm:cxn modelId="{3A66004A-CA28-4BDA-A012-7D2661A041F4}" type="presParOf" srcId="{B578012C-4685-47CA-8345-A10FD464CAE1}" destId="{85F9908B-2395-4C98-A47C-FF8B89FBA695}" srcOrd="0" destOrd="0" presId="urn:microsoft.com/office/officeart/2005/8/layout/orgChart1"/>
    <dgm:cxn modelId="{5D1952A5-5C24-424E-B915-AA125A560847}" type="presParOf" srcId="{85F9908B-2395-4C98-A47C-FF8B89FBA695}" destId="{6E8EA0FB-B0E8-4B30-B3B3-083836DB780A}" srcOrd="0" destOrd="0" presId="urn:microsoft.com/office/officeart/2005/8/layout/orgChart1"/>
    <dgm:cxn modelId="{66E88A22-8DDF-4119-9235-414CDBA834DA}" type="presParOf" srcId="{85F9908B-2395-4C98-A47C-FF8B89FBA695}" destId="{D041C0B9-DE5F-4192-8D1D-D830EF60EDD4}" srcOrd="1" destOrd="0" presId="urn:microsoft.com/office/officeart/2005/8/layout/orgChart1"/>
    <dgm:cxn modelId="{823A2B26-0909-465D-893E-D6A78C6A1289}" type="presParOf" srcId="{B578012C-4685-47CA-8345-A10FD464CAE1}" destId="{A9DFE848-78E0-48C0-BB6E-5A814A602CBC}" srcOrd="1" destOrd="0" presId="urn:microsoft.com/office/officeart/2005/8/layout/orgChart1"/>
    <dgm:cxn modelId="{8EAA4675-6BFB-4AED-9810-96235F1EC49F}" type="presParOf" srcId="{B578012C-4685-47CA-8345-A10FD464CAE1}" destId="{B2630E95-BF6A-46D0-BDC6-B75D173E58F8}" srcOrd="2" destOrd="0" presId="urn:microsoft.com/office/officeart/2005/8/layout/orgChart1"/>
    <dgm:cxn modelId="{9163E64D-3469-4085-B1DA-F9DDD590874E}" type="presParOf" srcId="{FFE4D27C-3689-43FD-AF2E-0D52F9218CBF}" destId="{9FDE6FE9-5447-42D7-B7FC-D9636EC8C771}" srcOrd="4" destOrd="0" presId="urn:microsoft.com/office/officeart/2005/8/layout/orgChart1"/>
    <dgm:cxn modelId="{4DB3A93A-C456-4702-83A1-1EC06EE93AF9}" type="presParOf" srcId="{FFE4D27C-3689-43FD-AF2E-0D52F9218CBF}" destId="{4D59B60D-9E90-48D4-B8CD-F9DC42671B1A}" srcOrd="5" destOrd="0" presId="urn:microsoft.com/office/officeart/2005/8/layout/orgChart1"/>
    <dgm:cxn modelId="{0681648C-07AB-44A7-A192-964630BB5A50}" type="presParOf" srcId="{4D59B60D-9E90-48D4-B8CD-F9DC42671B1A}" destId="{5973D57A-0BF3-4490-8DEB-A74F94572EB4}" srcOrd="0" destOrd="0" presId="urn:microsoft.com/office/officeart/2005/8/layout/orgChart1"/>
    <dgm:cxn modelId="{10BBF5C2-C0D9-4850-96C4-9E36143307C5}" type="presParOf" srcId="{5973D57A-0BF3-4490-8DEB-A74F94572EB4}" destId="{4A551332-130D-4C4C-997F-6FED124BCDAD}" srcOrd="0" destOrd="0" presId="urn:microsoft.com/office/officeart/2005/8/layout/orgChart1"/>
    <dgm:cxn modelId="{FB2DCAC1-011F-4BC7-B967-424887995B9C}" type="presParOf" srcId="{5973D57A-0BF3-4490-8DEB-A74F94572EB4}" destId="{03EDA18A-1EE1-43AD-AE1F-DFB429CE5CD3}" srcOrd="1" destOrd="0" presId="urn:microsoft.com/office/officeart/2005/8/layout/orgChart1"/>
    <dgm:cxn modelId="{BF6ADE96-E529-4B61-A1E0-F33D6410682C}" type="presParOf" srcId="{4D59B60D-9E90-48D4-B8CD-F9DC42671B1A}" destId="{66D74FD5-E462-44BB-91E3-3C5A93F837DC}" srcOrd="1" destOrd="0" presId="urn:microsoft.com/office/officeart/2005/8/layout/orgChart1"/>
    <dgm:cxn modelId="{C0F07A88-4ECE-4291-B37B-5FA8027FE94D}" type="presParOf" srcId="{4D59B60D-9E90-48D4-B8CD-F9DC42671B1A}" destId="{B3E285FB-227E-4B8D-BE74-AD0BE9FCE625}" srcOrd="2" destOrd="0" presId="urn:microsoft.com/office/officeart/2005/8/layout/orgChart1"/>
    <dgm:cxn modelId="{1EFC0B99-0D49-46E7-9CBF-5E1FB8AC6C82}" type="presParOf" srcId="{FFE4D27C-3689-43FD-AF2E-0D52F9218CBF}" destId="{FCC25157-A2C6-47E3-89B4-DAE728F90E6B}" srcOrd="6" destOrd="0" presId="urn:microsoft.com/office/officeart/2005/8/layout/orgChart1"/>
    <dgm:cxn modelId="{1D81CBB6-4063-4B92-9D0B-B963B6D2114A}" type="presParOf" srcId="{FFE4D27C-3689-43FD-AF2E-0D52F9218CBF}" destId="{4E3C2A6F-5A95-4E7B-B577-B71C0F697E5C}" srcOrd="7" destOrd="0" presId="urn:microsoft.com/office/officeart/2005/8/layout/orgChart1"/>
    <dgm:cxn modelId="{A4BE8E94-ED31-49AC-ACF2-94BBDE235F75}" type="presParOf" srcId="{4E3C2A6F-5A95-4E7B-B577-B71C0F697E5C}" destId="{80DC2179-EB0B-46DA-8C2C-75FC050E43DA}" srcOrd="0" destOrd="0" presId="urn:microsoft.com/office/officeart/2005/8/layout/orgChart1"/>
    <dgm:cxn modelId="{EC4796FA-3CD1-462C-812E-7ADA25A10E32}" type="presParOf" srcId="{80DC2179-EB0B-46DA-8C2C-75FC050E43DA}" destId="{FF26FD63-0666-4E74-8FD2-2354E647D328}" srcOrd="0" destOrd="0" presId="urn:microsoft.com/office/officeart/2005/8/layout/orgChart1"/>
    <dgm:cxn modelId="{E98C92C8-DEAD-4ABF-84EC-5C2E0FDD9C42}" type="presParOf" srcId="{80DC2179-EB0B-46DA-8C2C-75FC050E43DA}" destId="{3B8FF15D-9976-4806-8FB3-656F82A86F4B}" srcOrd="1" destOrd="0" presId="urn:microsoft.com/office/officeart/2005/8/layout/orgChart1"/>
    <dgm:cxn modelId="{C7432788-473E-41C6-A8DD-477E955C5CA4}" type="presParOf" srcId="{4E3C2A6F-5A95-4E7B-B577-B71C0F697E5C}" destId="{574A6D72-D078-45A4-8FED-EE6E25574E63}" srcOrd="1" destOrd="0" presId="urn:microsoft.com/office/officeart/2005/8/layout/orgChart1"/>
    <dgm:cxn modelId="{815F0E05-1D16-444C-B5A5-FE0C239041E9}" type="presParOf" srcId="{4E3C2A6F-5A95-4E7B-B577-B71C0F697E5C}" destId="{A021D0B2-E860-43A3-BF14-1ACBF83B8F0B}" srcOrd="2" destOrd="0" presId="urn:microsoft.com/office/officeart/2005/8/layout/orgChart1"/>
    <dgm:cxn modelId="{B4742A97-8C0F-4FBD-9444-FA27903A02A3}" type="presParOf" srcId="{B3198FE8-D4CA-4A6E-A5B3-05F4DDD6E4CA}" destId="{5AB5E7E1-5E40-4E3D-AC06-BD1AB11BD7F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4F216-115F-44BF-B874-528DE0971C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9F5C9E6-FB21-4B8B-9D31-E6605065ADA1}">
      <dgm:prSet custT="1"/>
      <dgm:spPr>
        <a:solidFill>
          <a:schemeClr val="accent3">
            <a:lumMod val="75000"/>
          </a:schemeClr>
        </a:solidFill>
      </dgm:spPr>
      <dgm:t>
        <a:bodyPr/>
        <a:lstStyle/>
        <a:p>
          <a:r>
            <a:rPr lang="en-US" sz="1200" dirty="0" smtClean="0">
              <a:latin typeface="Arial Narrow" panose="020B0606020202030204" pitchFamily="34" charset="0"/>
            </a:rPr>
            <a:t>Outreach</a:t>
          </a:r>
          <a:endParaRPr lang="en-US" sz="1200" dirty="0">
            <a:latin typeface="Arial Narrow" panose="020B0606020202030204" pitchFamily="34" charset="0"/>
          </a:endParaRPr>
        </a:p>
      </dgm:t>
    </dgm:pt>
    <dgm:pt modelId="{B17E46EE-2DB3-4596-AC35-F74388E41378}" type="parTrans" cxnId="{F1BE26C2-5F23-4673-B1E8-3935BF2D4BAD}">
      <dgm:prSet/>
      <dgm:spPr/>
      <dgm:t>
        <a:bodyPr/>
        <a:lstStyle/>
        <a:p>
          <a:endParaRPr lang="en-US"/>
        </a:p>
      </dgm:t>
    </dgm:pt>
    <dgm:pt modelId="{EC9E36C9-62CB-40E0-B63E-FE6F49024310}" type="sibTrans" cxnId="{F1BE26C2-5F23-4673-B1E8-3935BF2D4BAD}">
      <dgm:prSet/>
      <dgm:spPr/>
      <dgm:t>
        <a:bodyPr/>
        <a:lstStyle/>
        <a:p>
          <a:endParaRPr lang="en-US"/>
        </a:p>
      </dgm:t>
    </dgm:pt>
    <dgm:pt modelId="{D3D89FD6-22AE-4AE8-B2D8-7D6D1F515F85}">
      <dgm:prSet custT="1"/>
      <dgm:spPr>
        <a:solidFill>
          <a:schemeClr val="accent3">
            <a:lumMod val="75000"/>
          </a:schemeClr>
        </a:solidFill>
      </dgm:spPr>
      <dgm:t>
        <a:bodyPr/>
        <a:lstStyle/>
        <a:p>
          <a:r>
            <a:rPr lang="en-US" sz="1200" dirty="0" smtClean="0">
              <a:latin typeface="Arial Narrow" panose="020B0606020202030204" pitchFamily="34" charset="0"/>
            </a:rPr>
            <a:t>Operations</a:t>
          </a:r>
          <a:endParaRPr lang="en-US" sz="1200" dirty="0">
            <a:latin typeface="Arial Narrow" panose="020B0606020202030204" pitchFamily="34" charset="0"/>
          </a:endParaRPr>
        </a:p>
      </dgm:t>
    </dgm:pt>
    <dgm:pt modelId="{7C52B802-700C-4422-BFF8-34BEF5C1C3C5}" type="parTrans" cxnId="{C2D70891-74D1-4673-B082-A38F6A41C2E5}">
      <dgm:prSet/>
      <dgm:spPr/>
      <dgm:t>
        <a:bodyPr/>
        <a:lstStyle/>
        <a:p>
          <a:endParaRPr lang="en-US"/>
        </a:p>
      </dgm:t>
    </dgm:pt>
    <dgm:pt modelId="{DBB5B040-FDA5-4A3B-8DD2-1EE119E00C69}" type="sibTrans" cxnId="{C2D70891-74D1-4673-B082-A38F6A41C2E5}">
      <dgm:prSet/>
      <dgm:spPr/>
      <dgm:t>
        <a:bodyPr/>
        <a:lstStyle/>
        <a:p>
          <a:endParaRPr lang="en-US"/>
        </a:p>
      </dgm:t>
    </dgm:pt>
    <dgm:pt modelId="{EB41FC4C-653E-460A-8A9A-BD647B1FB293}">
      <dgm:prSet custT="1"/>
      <dgm:spPr>
        <a:solidFill>
          <a:schemeClr val="accent3">
            <a:lumMod val="75000"/>
          </a:schemeClr>
        </a:solidFill>
      </dgm:spPr>
      <dgm:t>
        <a:bodyPr/>
        <a:lstStyle/>
        <a:p>
          <a:r>
            <a:rPr lang="en-US" sz="1200" dirty="0" smtClean="0">
              <a:latin typeface="Arial Narrow" panose="020B0606020202030204" pitchFamily="34" charset="0"/>
            </a:rPr>
            <a:t>Special Operations</a:t>
          </a:r>
          <a:endParaRPr lang="en-US" sz="1200" dirty="0">
            <a:latin typeface="Arial Narrow" panose="020B0606020202030204" pitchFamily="34" charset="0"/>
          </a:endParaRPr>
        </a:p>
      </dgm:t>
    </dgm:pt>
    <dgm:pt modelId="{CD50DB61-0CFE-4667-B5BE-C4323C54E2F4}" type="parTrans" cxnId="{C665F025-3C02-43FE-A7F0-005ABF350C6C}">
      <dgm:prSet/>
      <dgm:spPr/>
      <dgm:t>
        <a:bodyPr/>
        <a:lstStyle/>
        <a:p>
          <a:endParaRPr lang="en-US"/>
        </a:p>
      </dgm:t>
    </dgm:pt>
    <dgm:pt modelId="{6DDD19DB-C201-4473-B7B7-8B3B90D5224F}" type="sibTrans" cxnId="{C665F025-3C02-43FE-A7F0-005ABF350C6C}">
      <dgm:prSet/>
      <dgm:spPr/>
      <dgm:t>
        <a:bodyPr/>
        <a:lstStyle/>
        <a:p>
          <a:endParaRPr lang="en-US"/>
        </a:p>
      </dgm:t>
    </dgm:pt>
    <dgm:pt modelId="{4185F9DD-85E9-4A98-BD8A-E6402A717CAE}">
      <dgm:prSet custT="1"/>
      <dgm:spPr>
        <a:solidFill>
          <a:schemeClr val="accent3">
            <a:lumMod val="75000"/>
          </a:schemeClr>
        </a:solidFill>
      </dgm:spPr>
      <dgm:t>
        <a:bodyPr/>
        <a:lstStyle/>
        <a:p>
          <a:r>
            <a:rPr lang="en-US" sz="1200" dirty="0" smtClean="0">
              <a:latin typeface="Arial Narrow" panose="020B0606020202030204" pitchFamily="34" charset="0"/>
            </a:rPr>
            <a:t>Training</a:t>
          </a:r>
          <a:endParaRPr lang="en-US" sz="1200" dirty="0">
            <a:latin typeface="Arial Narrow" panose="020B0606020202030204" pitchFamily="34" charset="0"/>
          </a:endParaRPr>
        </a:p>
      </dgm:t>
    </dgm:pt>
    <dgm:pt modelId="{CFE6A66C-1195-4377-B93F-136217E6BFA8}" type="parTrans" cxnId="{D691F77D-9693-4486-9927-911334283C66}">
      <dgm:prSet/>
      <dgm:spPr/>
      <dgm:t>
        <a:bodyPr/>
        <a:lstStyle/>
        <a:p>
          <a:endParaRPr lang="en-US"/>
        </a:p>
      </dgm:t>
    </dgm:pt>
    <dgm:pt modelId="{2C0A13AB-F1FB-4851-83DA-5F01F137A6E8}" type="sibTrans" cxnId="{D691F77D-9693-4486-9927-911334283C66}">
      <dgm:prSet/>
      <dgm:spPr/>
      <dgm:t>
        <a:bodyPr/>
        <a:lstStyle/>
        <a:p>
          <a:endParaRPr lang="en-US"/>
        </a:p>
      </dgm:t>
    </dgm:pt>
    <dgm:pt modelId="{025E1720-2C3F-476B-B056-5F85E3137166}">
      <dgm:prSet custT="1"/>
      <dgm:spPr>
        <a:solidFill>
          <a:schemeClr val="accent3">
            <a:lumMod val="75000"/>
          </a:schemeClr>
        </a:solidFill>
      </dgm:spPr>
      <dgm:t>
        <a:bodyPr/>
        <a:lstStyle/>
        <a:p>
          <a:r>
            <a:rPr lang="en-US" sz="1200" dirty="0" smtClean="0">
              <a:latin typeface="Arial Narrow" panose="020B0606020202030204" pitchFamily="34" charset="0"/>
            </a:rPr>
            <a:t>Storm Camp</a:t>
          </a:r>
          <a:endParaRPr lang="en-US" sz="1200" dirty="0">
            <a:latin typeface="Arial Narrow" panose="020B0606020202030204" pitchFamily="34" charset="0"/>
          </a:endParaRPr>
        </a:p>
      </dgm:t>
    </dgm:pt>
    <dgm:pt modelId="{8642A9AF-CA96-4C1B-9BB8-91CEC9B19766}" type="parTrans" cxnId="{9F402E2E-1CB7-43C9-889A-C41FAEDC73BE}">
      <dgm:prSet/>
      <dgm:spPr/>
      <dgm:t>
        <a:bodyPr/>
        <a:lstStyle/>
        <a:p>
          <a:endParaRPr lang="en-US"/>
        </a:p>
      </dgm:t>
    </dgm:pt>
    <dgm:pt modelId="{2EE44E61-612B-4835-AF79-A8653C4FC4DD}" type="sibTrans" cxnId="{9F402E2E-1CB7-43C9-889A-C41FAEDC73BE}">
      <dgm:prSet/>
      <dgm:spPr/>
      <dgm:t>
        <a:bodyPr/>
        <a:lstStyle/>
        <a:p>
          <a:endParaRPr lang="en-US"/>
        </a:p>
      </dgm:t>
    </dgm:pt>
    <dgm:pt modelId="{9C30EF0B-B119-421C-BE6E-257A929FB47C}">
      <dgm:prSet custT="1"/>
      <dgm:spPr>
        <a:solidFill>
          <a:schemeClr val="accent3">
            <a:lumMod val="75000"/>
          </a:schemeClr>
        </a:solidFill>
      </dgm:spPr>
      <dgm:t>
        <a:bodyPr/>
        <a:lstStyle/>
        <a:p>
          <a:r>
            <a:rPr lang="en-US" sz="1200" dirty="0" smtClean="0">
              <a:latin typeface="Arial Narrow" panose="020B0606020202030204" pitchFamily="34" charset="0"/>
            </a:rPr>
            <a:t>Human Resources</a:t>
          </a:r>
          <a:endParaRPr lang="en-US" sz="1200" dirty="0">
            <a:latin typeface="Arial Narrow" panose="020B0606020202030204" pitchFamily="34" charset="0"/>
          </a:endParaRPr>
        </a:p>
      </dgm:t>
    </dgm:pt>
    <dgm:pt modelId="{C8491C68-4B6F-4549-B313-1C52E11105EA}" type="parTrans" cxnId="{8C709728-204E-464E-BA9E-14E92052A537}">
      <dgm:prSet/>
      <dgm:spPr/>
      <dgm:t>
        <a:bodyPr/>
        <a:lstStyle/>
        <a:p>
          <a:endParaRPr lang="en-US"/>
        </a:p>
      </dgm:t>
    </dgm:pt>
    <dgm:pt modelId="{322493B4-C884-404B-B85A-F8B790D834DB}" type="sibTrans" cxnId="{8C709728-204E-464E-BA9E-14E92052A537}">
      <dgm:prSet/>
      <dgm:spPr/>
      <dgm:t>
        <a:bodyPr/>
        <a:lstStyle/>
        <a:p>
          <a:endParaRPr lang="en-US"/>
        </a:p>
      </dgm:t>
    </dgm:pt>
    <dgm:pt modelId="{C50AFDDA-8786-4E91-9CFE-42B956326E53}" type="pres">
      <dgm:prSet presAssocID="{BD54F216-115F-44BF-B874-528DE0971C8D}" presName="hierChild1" presStyleCnt="0">
        <dgm:presLayoutVars>
          <dgm:orgChart val="1"/>
          <dgm:chPref val="1"/>
          <dgm:dir/>
          <dgm:animOne val="branch"/>
          <dgm:animLvl val="lvl"/>
          <dgm:resizeHandles/>
        </dgm:presLayoutVars>
      </dgm:prSet>
      <dgm:spPr/>
      <dgm:t>
        <a:bodyPr/>
        <a:lstStyle/>
        <a:p>
          <a:endParaRPr lang="en-US"/>
        </a:p>
      </dgm:t>
    </dgm:pt>
    <dgm:pt modelId="{BC8ACF46-0733-4EA7-9AC8-0CD607631D66}" type="pres">
      <dgm:prSet presAssocID="{99F5C9E6-FB21-4B8B-9D31-E6605065ADA1}" presName="hierRoot1" presStyleCnt="0">
        <dgm:presLayoutVars>
          <dgm:hierBranch val="init"/>
        </dgm:presLayoutVars>
      </dgm:prSet>
      <dgm:spPr/>
    </dgm:pt>
    <dgm:pt modelId="{3D0DAA2A-172F-48A9-8B51-25E97BC22EC7}" type="pres">
      <dgm:prSet presAssocID="{99F5C9E6-FB21-4B8B-9D31-E6605065ADA1}" presName="rootComposite1" presStyleCnt="0"/>
      <dgm:spPr/>
    </dgm:pt>
    <dgm:pt modelId="{1E2F11FB-BF0F-4DA9-9C22-6BEA55D0D0C4}" type="pres">
      <dgm:prSet presAssocID="{99F5C9E6-FB21-4B8B-9D31-E6605065ADA1}" presName="rootText1" presStyleLbl="node0" presStyleIdx="0" presStyleCnt="6">
        <dgm:presLayoutVars>
          <dgm:chPref val="3"/>
        </dgm:presLayoutVars>
      </dgm:prSet>
      <dgm:spPr/>
      <dgm:t>
        <a:bodyPr/>
        <a:lstStyle/>
        <a:p>
          <a:endParaRPr lang="en-US"/>
        </a:p>
      </dgm:t>
    </dgm:pt>
    <dgm:pt modelId="{6ADE3846-845E-42D5-9261-61016D03DBA8}" type="pres">
      <dgm:prSet presAssocID="{99F5C9E6-FB21-4B8B-9D31-E6605065ADA1}" presName="rootConnector1" presStyleLbl="node1" presStyleIdx="0" presStyleCnt="0"/>
      <dgm:spPr/>
      <dgm:t>
        <a:bodyPr/>
        <a:lstStyle/>
        <a:p>
          <a:endParaRPr lang="en-US"/>
        </a:p>
      </dgm:t>
    </dgm:pt>
    <dgm:pt modelId="{82BB91BE-9133-4886-9B83-DD38F46E6DE8}" type="pres">
      <dgm:prSet presAssocID="{99F5C9E6-FB21-4B8B-9D31-E6605065ADA1}" presName="hierChild2" presStyleCnt="0"/>
      <dgm:spPr/>
    </dgm:pt>
    <dgm:pt modelId="{3DD077AD-F08A-4F14-B35B-E810DE72D012}" type="pres">
      <dgm:prSet presAssocID="{99F5C9E6-FB21-4B8B-9D31-E6605065ADA1}" presName="hierChild3" presStyleCnt="0"/>
      <dgm:spPr/>
    </dgm:pt>
    <dgm:pt modelId="{8E322566-1969-4D16-9BBA-6099B195B3E5}" type="pres">
      <dgm:prSet presAssocID="{D3D89FD6-22AE-4AE8-B2D8-7D6D1F515F85}" presName="hierRoot1" presStyleCnt="0">
        <dgm:presLayoutVars>
          <dgm:hierBranch val="init"/>
        </dgm:presLayoutVars>
      </dgm:prSet>
      <dgm:spPr/>
    </dgm:pt>
    <dgm:pt modelId="{37925B8E-63BC-48AB-86A1-2574699706B8}" type="pres">
      <dgm:prSet presAssocID="{D3D89FD6-22AE-4AE8-B2D8-7D6D1F515F85}" presName="rootComposite1" presStyleCnt="0"/>
      <dgm:spPr/>
    </dgm:pt>
    <dgm:pt modelId="{8C9D6A6D-C2CA-46D6-A938-FF084151C80A}" type="pres">
      <dgm:prSet presAssocID="{D3D89FD6-22AE-4AE8-B2D8-7D6D1F515F85}" presName="rootText1" presStyleLbl="node0" presStyleIdx="1" presStyleCnt="6">
        <dgm:presLayoutVars>
          <dgm:chPref val="3"/>
        </dgm:presLayoutVars>
      </dgm:prSet>
      <dgm:spPr/>
      <dgm:t>
        <a:bodyPr/>
        <a:lstStyle/>
        <a:p>
          <a:endParaRPr lang="en-US"/>
        </a:p>
      </dgm:t>
    </dgm:pt>
    <dgm:pt modelId="{6BA35A8A-0501-4727-842C-D6C9DFA67D56}" type="pres">
      <dgm:prSet presAssocID="{D3D89FD6-22AE-4AE8-B2D8-7D6D1F515F85}" presName="rootConnector1" presStyleLbl="node1" presStyleIdx="0" presStyleCnt="0"/>
      <dgm:spPr/>
      <dgm:t>
        <a:bodyPr/>
        <a:lstStyle/>
        <a:p>
          <a:endParaRPr lang="en-US"/>
        </a:p>
      </dgm:t>
    </dgm:pt>
    <dgm:pt modelId="{C95D053D-9B20-4010-AABF-5E3CB427C914}" type="pres">
      <dgm:prSet presAssocID="{D3D89FD6-22AE-4AE8-B2D8-7D6D1F515F85}" presName="hierChild2" presStyleCnt="0"/>
      <dgm:spPr/>
    </dgm:pt>
    <dgm:pt modelId="{7B45E34A-F1E5-469F-A31E-AD4DD598409B}" type="pres">
      <dgm:prSet presAssocID="{D3D89FD6-22AE-4AE8-B2D8-7D6D1F515F85}" presName="hierChild3" presStyleCnt="0"/>
      <dgm:spPr/>
    </dgm:pt>
    <dgm:pt modelId="{68EEB7AF-AA20-48F2-A005-597260FA7D40}" type="pres">
      <dgm:prSet presAssocID="{EB41FC4C-653E-460A-8A9A-BD647B1FB293}" presName="hierRoot1" presStyleCnt="0">
        <dgm:presLayoutVars>
          <dgm:hierBranch val="init"/>
        </dgm:presLayoutVars>
      </dgm:prSet>
      <dgm:spPr/>
    </dgm:pt>
    <dgm:pt modelId="{B145B9FD-2F1E-4B75-913E-E6F8FD5731E8}" type="pres">
      <dgm:prSet presAssocID="{EB41FC4C-653E-460A-8A9A-BD647B1FB293}" presName="rootComposite1" presStyleCnt="0"/>
      <dgm:spPr/>
    </dgm:pt>
    <dgm:pt modelId="{FBE6F861-4362-4028-9AFE-47CF8B8D0D7D}" type="pres">
      <dgm:prSet presAssocID="{EB41FC4C-653E-460A-8A9A-BD647B1FB293}" presName="rootText1" presStyleLbl="node0" presStyleIdx="2" presStyleCnt="6">
        <dgm:presLayoutVars>
          <dgm:chPref val="3"/>
        </dgm:presLayoutVars>
      </dgm:prSet>
      <dgm:spPr/>
      <dgm:t>
        <a:bodyPr/>
        <a:lstStyle/>
        <a:p>
          <a:endParaRPr lang="en-US"/>
        </a:p>
      </dgm:t>
    </dgm:pt>
    <dgm:pt modelId="{1F61A01A-C1EA-4851-BF1E-4E35B11DA7CD}" type="pres">
      <dgm:prSet presAssocID="{EB41FC4C-653E-460A-8A9A-BD647B1FB293}" presName="rootConnector1" presStyleLbl="node1" presStyleIdx="0" presStyleCnt="0"/>
      <dgm:spPr/>
      <dgm:t>
        <a:bodyPr/>
        <a:lstStyle/>
        <a:p>
          <a:endParaRPr lang="en-US"/>
        </a:p>
      </dgm:t>
    </dgm:pt>
    <dgm:pt modelId="{37DE495E-DA41-4359-8F4C-41DEA756BC04}" type="pres">
      <dgm:prSet presAssocID="{EB41FC4C-653E-460A-8A9A-BD647B1FB293}" presName="hierChild2" presStyleCnt="0"/>
      <dgm:spPr/>
    </dgm:pt>
    <dgm:pt modelId="{15F49B09-E39C-44B3-BA2F-93D55596543D}" type="pres">
      <dgm:prSet presAssocID="{EB41FC4C-653E-460A-8A9A-BD647B1FB293}" presName="hierChild3" presStyleCnt="0"/>
      <dgm:spPr/>
    </dgm:pt>
    <dgm:pt modelId="{BD93F337-89F6-4AE1-8EFB-D2DAFC903738}" type="pres">
      <dgm:prSet presAssocID="{4185F9DD-85E9-4A98-BD8A-E6402A717CAE}" presName="hierRoot1" presStyleCnt="0">
        <dgm:presLayoutVars>
          <dgm:hierBranch val="init"/>
        </dgm:presLayoutVars>
      </dgm:prSet>
      <dgm:spPr/>
    </dgm:pt>
    <dgm:pt modelId="{D739FD8D-25D3-4DA2-BE3E-510D3FDF03D3}" type="pres">
      <dgm:prSet presAssocID="{4185F9DD-85E9-4A98-BD8A-E6402A717CAE}" presName="rootComposite1" presStyleCnt="0"/>
      <dgm:spPr/>
    </dgm:pt>
    <dgm:pt modelId="{EB728ECF-DAC1-4B1F-B939-06190D3940C6}" type="pres">
      <dgm:prSet presAssocID="{4185F9DD-85E9-4A98-BD8A-E6402A717CAE}" presName="rootText1" presStyleLbl="node0" presStyleIdx="3" presStyleCnt="6">
        <dgm:presLayoutVars>
          <dgm:chPref val="3"/>
        </dgm:presLayoutVars>
      </dgm:prSet>
      <dgm:spPr/>
      <dgm:t>
        <a:bodyPr/>
        <a:lstStyle/>
        <a:p>
          <a:endParaRPr lang="en-US"/>
        </a:p>
      </dgm:t>
    </dgm:pt>
    <dgm:pt modelId="{76CA4CD4-F248-49F8-8E6E-5126F99C4623}" type="pres">
      <dgm:prSet presAssocID="{4185F9DD-85E9-4A98-BD8A-E6402A717CAE}" presName="rootConnector1" presStyleLbl="node1" presStyleIdx="0" presStyleCnt="0"/>
      <dgm:spPr/>
      <dgm:t>
        <a:bodyPr/>
        <a:lstStyle/>
        <a:p>
          <a:endParaRPr lang="en-US"/>
        </a:p>
      </dgm:t>
    </dgm:pt>
    <dgm:pt modelId="{5A27840E-75C3-4484-8AB4-FB128866F404}" type="pres">
      <dgm:prSet presAssocID="{4185F9DD-85E9-4A98-BD8A-E6402A717CAE}" presName="hierChild2" presStyleCnt="0"/>
      <dgm:spPr/>
    </dgm:pt>
    <dgm:pt modelId="{9E969531-8183-4207-8DA5-A2815AAD89C4}" type="pres">
      <dgm:prSet presAssocID="{4185F9DD-85E9-4A98-BD8A-E6402A717CAE}" presName="hierChild3" presStyleCnt="0"/>
      <dgm:spPr/>
    </dgm:pt>
    <dgm:pt modelId="{636B2E61-C481-4269-8660-FA59A6D409C2}" type="pres">
      <dgm:prSet presAssocID="{025E1720-2C3F-476B-B056-5F85E3137166}" presName="hierRoot1" presStyleCnt="0">
        <dgm:presLayoutVars>
          <dgm:hierBranch val="init"/>
        </dgm:presLayoutVars>
      </dgm:prSet>
      <dgm:spPr/>
    </dgm:pt>
    <dgm:pt modelId="{7F0580B6-016B-47E9-B497-F95A47C8FF0B}" type="pres">
      <dgm:prSet presAssocID="{025E1720-2C3F-476B-B056-5F85E3137166}" presName="rootComposite1" presStyleCnt="0"/>
      <dgm:spPr/>
    </dgm:pt>
    <dgm:pt modelId="{153D5FBA-F743-44C4-869C-CFAE5E299AD7}" type="pres">
      <dgm:prSet presAssocID="{025E1720-2C3F-476B-B056-5F85E3137166}" presName="rootText1" presStyleLbl="node0" presStyleIdx="4" presStyleCnt="6">
        <dgm:presLayoutVars>
          <dgm:chPref val="3"/>
        </dgm:presLayoutVars>
      </dgm:prSet>
      <dgm:spPr/>
      <dgm:t>
        <a:bodyPr/>
        <a:lstStyle/>
        <a:p>
          <a:endParaRPr lang="en-US"/>
        </a:p>
      </dgm:t>
    </dgm:pt>
    <dgm:pt modelId="{A0571514-2604-481D-AD49-ACC86ADC259A}" type="pres">
      <dgm:prSet presAssocID="{025E1720-2C3F-476B-B056-5F85E3137166}" presName="rootConnector1" presStyleLbl="node1" presStyleIdx="0" presStyleCnt="0"/>
      <dgm:spPr/>
      <dgm:t>
        <a:bodyPr/>
        <a:lstStyle/>
        <a:p>
          <a:endParaRPr lang="en-US"/>
        </a:p>
      </dgm:t>
    </dgm:pt>
    <dgm:pt modelId="{A7884142-6257-41AD-BCDA-DC5442002065}" type="pres">
      <dgm:prSet presAssocID="{025E1720-2C3F-476B-B056-5F85E3137166}" presName="hierChild2" presStyleCnt="0"/>
      <dgm:spPr/>
    </dgm:pt>
    <dgm:pt modelId="{ECCA9196-5ECE-493C-BFB6-CFFCCF386996}" type="pres">
      <dgm:prSet presAssocID="{025E1720-2C3F-476B-B056-5F85E3137166}" presName="hierChild3" presStyleCnt="0"/>
      <dgm:spPr/>
    </dgm:pt>
    <dgm:pt modelId="{DBB98FBF-F81D-4FA1-BEBE-D234F99120D5}" type="pres">
      <dgm:prSet presAssocID="{9C30EF0B-B119-421C-BE6E-257A929FB47C}" presName="hierRoot1" presStyleCnt="0">
        <dgm:presLayoutVars>
          <dgm:hierBranch val="init"/>
        </dgm:presLayoutVars>
      </dgm:prSet>
      <dgm:spPr/>
    </dgm:pt>
    <dgm:pt modelId="{46A41654-F8CF-4B6D-937D-68612B9014BC}" type="pres">
      <dgm:prSet presAssocID="{9C30EF0B-B119-421C-BE6E-257A929FB47C}" presName="rootComposite1" presStyleCnt="0"/>
      <dgm:spPr/>
    </dgm:pt>
    <dgm:pt modelId="{EFE75719-96EB-4C1A-9432-9A090609DA99}" type="pres">
      <dgm:prSet presAssocID="{9C30EF0B-B119-421C-BE6E-257A929FB47C}" presName="rootText1" presStyleLbl="node0" presStyleIdx="5" presStyleCnt="6">
        <dgm:presLayoutVars>
          <dgm:chPref val="3"/>
        </dgm:presLayoutVars>
      </dgm:prSet>
      <dgm:spPr/>
      <dgm:t>
        <a:bodyPr/>
        <a:lstStyle/>
        <a:p>
          <a:endParaRPr lang="en-US"/>
        </a:p>
      </dgm:t>
    </dgm:pt>
    <dgm:pt modelId="{367B326C-95AB-47E9-8E0A-1ED2142AFF35}" type="pres">
      <dgm:prSet presAssocID="{9C30EF0B-B119-421C-BE6E-257A929FB47C}" presName="rootConnector1" presStyleLbl="node1" presStyleIdx="0" presStyleCnt="0"/>
      <dgm:spPr/>
      <dgm:t>
        <a:bodyPr/>
        <a:lstStyle/>
        <a:p>
          <a:endParaRPr lang="en-US"/>
        </a:p>
      </dgm:t>
    </dgm:pt>
    <dgm:pt modelId="{23D555D0-9512-4C64-BFBB-F57E24133F97}" type="pres">
      <dgm:prSet presAssocID="{9C30EF0B-B119-421C-BE6E-257A929FB47C}" presName="hierChild2" presStyleCnt="0"/>
      <dgm:spPr/>
    </dgm:pt>
    <dgm:pt modelId="{3A5EB20B-A2D6-495F-A14E-83A2CC6130CE}" type="pres">
      <dgm:prSet presAssocID="{9C30EF0B-B119-421C-BE6E-257A929FB47C}" presName="hierChild3" presStyleCnt="0"/>
      <dgm:spPr/>
    </dgm:pt>
  </dgm:ptLst>
  <dgm:cxnLst>
    <dgm:cxn modelId="{A4A9B74D-9B7E-4503-8517-6B6048DCF89B}" type="presOf" srcId="{99F5C9E6-FB21-4B8B-9D31-E6605065ADA1}" destId="{6ADE3846-845E-42D5-9261-61016D03DBA8}" srcOrd="1" destOrd="0" presId="urn:microsoft.com/office/officeart/2005/8/layout/orgChart1"/>
    <dgm:cxn modelId="{9F402E2E-1CB7-43C9-889A-C41FAEDC73BE}" srcId="{BD54F216-115F-44BF-B874-528DE0971C8D}" destId="{025E1720-2C3F-476B-B056-5F85E3137166}" srcOrd="4" destOrd="0" parTransId="{8642A9AF-CA96-4C1B-9BB8-91CEC9B19766}" sibTransId="{2EE44E61-612B-4835-AF79-A8653C4FC4DD}"/>
    <dgm:cxn modelId="{8C709728-204E-464E-BA9E-14E92052A537}" srcId="{BD54F216-115F-44BF-B874-528DE0971C8D}" destId="{9C30EF0B-B119-421C-BE6E-257A929FB47C}" srcOrd="5" destOrd="0" parTransId="{C8491C68-4B6F-4549-B313-1C52E11105EA}" sibTransId="{322493B4-C884-404B-B85A-F8B790D834DB}"/>
    <dgm:cxn modelId="{C1461462-F69C-4DEC-88F5-112BBB5C7BD3}" type="presOf" srcId="{EB41FC4C-653E-460A-8A9A-BD647B1FB293}" destId="{1F61A01A-C1EA-4851-BF1E-4E35B11DA7CD}" srcOrd="1" destOrd="0" presId="urn:microsoft.com/office/officeart/2005/8/layout/orgChart1"/>
    <dgm:cxn modelId="{562C953E-33AA-4AA3-9196-026AF3E90840}" type="presOf" srcId="{4185F9DD-85E9-4A98-BD8A-E6402A717CAE}" destId="{76CA4CD4-F248-49F8-8E6E-5126F99C4623}" srcOrd="1" destOrd="0" presId="urn:microsoft.com/office/officeart/2005/8/layout/orgChart1"/>
    <dgm:cxn modelId="{D691F77D-9693-4486-9927-911334283C66}" srcId="{BD54F216-115F-44BF-B874-528DE0971C8D}" destId="{4185F9DD-85E9-4A98-BD8A-E6402A717CAE}" srcOrd="3" destOrd="0" parTransId="{CFE6A66C-1195-4377-B93F-136217E6BFA8}" sibTransId="{2C0A13AB-F1FB-4851-83DA-5F01F137A6E8}"/>
    <dgm:cxn modelId="{3A07115F-43F3-4927-89F8-0FC6427A7F26}" type="presOf" srcId="{9C30EF0B-B119-421C-BE6E-257A929FB47C}" destId="{367B326C-95AB-47E9-8E0A-1ED2142AFF35}" srcOrd="1" destOrd="0" presId="urn:microsoft.com/office/officeart/2005/8/layout/orgChart1"/>
    <dgm:cxn modelId="{E50E1FCF-E3F7-4C34-984E-91F7AEA8E6AB}" type="presOf" srcId="{D3D89FD6-22AE-4AE8-B2D8-7D6D1F515F85}" destId="{6BA35A8A-0501-4727-842C-D6C9DFA67D56}" srcOrd="1" destOrd="0" presId="urn:microsoft.com/office/officeart/2005/8/layout/orgChart1"/>
    <dgm:cxn modelId="{09FA8D04-770E-490F-9975-45B8D8F9A401}" type="presOf" srcId="{99F5C9E6-FB21-4B8B-9D31-E6605065ADA1}" destId="{1E2F11FB-BF0F-4DA9-9C22-6BEA55D0D0C4}" srcOrd="0" destOrd="0" presId="urn:microsoft.com/office/officeart/2005/8/layout/orgChart1"/>
    <dgm:cxn modelId="{67BDC237-76E4-4802-B53F-294FBAAF5B0C}" type="presOf" srcId="{025E1720-2C3F-476B-B056-5F85E3137166}" destId="{A0571514-2604-481D-AD49-ACC86ADC259A}" srcOrd="1" destOrd="0" presId="urn:microsoft.com/office/officeart/2005/8/layout/orgChart1"/>
    <dgm:cxn modelId="{F16D027A-7AC9-427F-A099-285988C7F465}" type="presOf" srcId="{BD54F216-115F-44BF-B874-528DE0971C8D}" destId="{C50AFDDA-8786-4E91-9CFE-42B956326E53}" srcOrd="0" destOrd="0" presId="urn:microsoft.com/office/officeart/2005/8/layout/orgChart1"/>
    <dgm:cxn modelId="{C2D70891-74D1-4673-B082-A38F6A41C2E5}" srcId="{BD54F216-115F-44BF-B874-528DE0971C8D}" destId="{D3D89FD6-22AE-4AE8-B2D8-7D6D1F515F85}" srcOrd="1" destOrd="0" parTransId="{7C52B802-700C-4422-BFF8-34BEF5C1C3C5}" sibTransId="{DBB5B040-FDA5-4A3B-8DD2-1EE119E00C69}"/>
    <dgm:cxn modelId="{71686B49-B1FE-41BB-9CD8-4E5A458373BC}" type="presOf" srcId="{D3D89FD6-22AE-4AE8-B2D8-7D6D1F515F85}" destId="{8C9D6A6D-C2CA-46D6-A938-FF084151C80A}" srcOrd="0" destOrd="0" presId="urn:microsoft.com/office/officeart/2005/8/layout/orgChart1"/>
    <dgm:cxn modelId="{F1BE26C2-5F23-4673-B1E8-3935BF2D4BAD}" srcId="{BD54F216-115F-44BF-B874-528DE0971C8D}" destId="{99F5C9E6-FB21-4B8B-9D31-E6605065ADA1}" srcOrd="0" destOrd="0" parTransId="{B17E46EE-2DB3-4596-AC35-F74388E41378}" sibTransId="{EC9E36C9-62CB-40E0-B63E-FE6F49024310}"/>
    <dgm:cxn modelId="{61D6EC6F-92EA-4033-AC90-316FAC599488}" type="presOf" srcId="{4185F9DD-85E9-4A98-BD8A-E6402A717CAE}" destId="{EB728ECF-DAC1-4B1F-B939-06190D3940C6}" srcOrd="0" destOrd="0" presId="urn:microsoft.com/office/officeart/2005/8/layout/orgChart1"/>
    <dgm:cxn modelId="{814A0369-5FE0-42CB-90E5-3D74090622AC}" type="presOf" srcId="{9C30EF0B-B119-421C-BE6E-257A929FB47C}" destId="{EFE75719-96EB-4C1A-9432-9A090609DA99}" srcOrd="0" destOrd="0" presId="urn:microsoft.com/office/officeart/2005/8/layout/orgChart1"/>
    <dgm:cxn modelId="{19C396A7-43BC-4F7D-A6C4-C6E5F302953F}" type="presOf" srcId="{EB41FC4C-653E-460A-8A9A-BD647B1FB293}" destId="{FBE6F861-4362-4028-9AFE-47CF8B8D0D7D}" srcOrd="0" destOrd="0" presId="urn:microsoft.com/office/officeart/2005/8/layout/orgChart1"/>
    <dgm:cxn modelId="{C665F025-3C02-43FE-A7F0-005ABF350C6C}" srcId="{BD54F216-115F-44BF-B874-528DE0971C8D}" destId="{EB41FC4C-653E-460A-8A9A-BD647B1FB293}" srcOrd="2" destOrd="0" parTransId="{CD50DB61-0CFE-4667-B5BE-C4323C54E2F4}" sibTransId="{6DDD19DB-C201-4473-B7B7-8B3B90D5224F}"/>
    <dgm:cxn modelId="{D28D5E21-7EB4-490D-BDF1-AC33AAA1EDEA}" type="presOf" srcId="{025E1720-2C3F-476B-B056-5F85E3137166}" destId="{153D5FBA-F743-44C4-869C-CFAE5E299AD7}" srcOrd="0" destOrd="0" presId="urn:microsoft.com/office/officeart/2005/8/layout/orgChart1"/>
    <dgm:cxn modelId="{01015B73-93B2-47CF-914D-1D9EB21CF16C}" type="presParOf" srcId="{C50AFDDA-8786-4E91-9CFE-42B956326E53}" destId="{BC8ACF46-0733-4EA7-9AC8-0CD607631D66}" srcOrd="0" destOrd="0" presId="urn:microsoft.com/office/officeart/2005/8/layout/orgChart1"/>
    <dgm:cxn modelId="{125C4B94-534D-4419-ABA7-4D33961C674E}" type="presParOf" srcId="{BC8ACF46-0733-4EA7-9AC8-0CD607631D66}" destId="{3D0DAA2A-172F-48A9-8B51-25E97BC22EC7}" srcOrd="0" destOrd="0" presId="urn:microsoft.com/office/officeart/2005/8/layout/orgChart1"/>
    <dgm:cxn modelId="{BD5E01F9-DD60-4EBB-A691-55C3C0B4E186}" type="presParOf" srcId="{3D0DAA2A-172F-48A9-8B51-25E97BC22EC7}" destId="{1E2F11FB-BF0F-4DA9-9C22-6BEA55D0D0C4}" srcOrd="0" destOrd="0" presId="urn:microsoft.com/office/officeart/2005/8/layout/orgChart1"/>
    <dgm:cxn modelId="{8FF0CF11-944F-4A5E-A43E-C121B0855F31}" type="presParOf" srcId="{3D0DAA2A-172F-48A9-8B51-25E97BC22EC7}" destId="{6ADE3846-845E-42D5-9261-61016D03DBA8}" srcOrd="1" destOrd="0" presId="urn:microsoft.com/office/officeart/2005/8/layout/orgChart1"/>
    <dgm:cxn modelId="{8F55831C-F15F-4F31-A688-62B352142C85}" type="presParOf" srcId="{BC8ACF46-0733-4EA7-9AC8-0CD607631D66}" destId="{82BB91BE-9133-4886-9B83-DD38F46E6DE8}" srcOrd="1" destOrd="0" presId="urn:microsoft.com/office/officeart/2005/8/layout/orgChart1"/>
    <dgm:cxn modelId="{9F735A14-FE15-4363-9BFD-59700D027C15}" type="presParOf" srcId="{BC8ACF46-0733-4EA7-9AC8-0CD607631D66}" destId="{3DD077AD-F08A-4F14-B35B-E810DE72D012}" srcOrd="2" destOrd="0" presId="urn:microsoft.com/office/officeart/2005/8/layout/orgChart1"/>
    <dgm:cxn modelId="{8553BBCE-F247-4B15-A4F4-77538975D68A}" type="presParOf" srcId="{C50AFDDA-8786-4E91-9CFE-42B956326E53}" destId="{8E322566-1969-4D16-9BBA-6099B195B3E5}" srcOrd="1" destOrd="0" presId="urn:microsoft.com/office/officeart/2005/8/layout/orgChart1"/>
    <dgm:cxn modelId="{4082533C-251E-4E9B-8898-61AD467538F2}" type="presParOf" srcId="{8E322566-1969-4D16-9BBA-6099B195B3E5}" destId="{37925B8E-63BC-48AB-86A1-2574699706B8}" srcOrd="0" destOrd="0" presId="urn:microsoft.com/office/officeart/2005/8/layout/orgChart1"/>
    <dgm:cxn modelId="{84F5B0AC-6228-44B2-A322-33DB07B96530}" type="presParOf" srcId="{37925B8E-63BC-48AB-86A1-2574699706B8}" destId="{8C9D6A6D-C2CA-46D6-A938-FF084151C80A}" srcOrd="0" destOrd="0" presId="urn:microsoft.com/office/officeart/2005/8/layout/orgChart1"/>
    <dgm:cxn modelId="{C206FF2C-FB34-42C8-B79B-450329D13BDA}" type="presParOf" srcId="{37925B8E-63BC-48AB-86A1-2574699706B8}" destId="{6BA35A8A-0501-4727-842C-D6C9DFA67D56}" srcOrd="1" destOrd="0" presId="urn:microsoft.com/office/officeart/2005/8/layout/orgChart1"/>
    <dgm:cxn modelId="{B9322B4C-8C68-4D75-9666-2DB744E1ED99}" type="presParOf" srcId="{8E322566-1969-4D16-9BBA-6099B195B3E5}" destId="{C95D053D-9B20-4010-AABF-5E3CB427C914}" srcOrd="1" destOrd="0" presId="urn:microsoft.com/office/officeart/2005/8/layout/orgChart1"/>
    <dgm:cxn modelId="{4E65A6D1-D317-4B8E-8331-91E101DC3985}" type="presParOf" srcId="{8E322566-1969-4D16-9BBA-6099B195B3E5}" destId="{7B45E34A-F1E5-469F-A31E-AD4DD598409B}" srcOrd="2" destOrd="0" presId="urn:microsoft.com/office/officeart/2005/8/layout/orgChart1"/>
    <dgm:cxn modelId="{B298FCAA-FBB1-4EA6-9D5A-44411E3DF1B5}" type="presParOf" srcId="{C50AFDDA-8786-4E91-9CFE-42B956326E53}" destId="{68EEB7AF-AA20-48F2-A005-597260FA7D40}" srcOrd="2" destOrd="0" presId="urn:microsoft.com/office/officeart/2005/8/layout/orgChart1"/>
    <dgm:cxn modelId="{DFF7584A-890C-41D5-B848-DBBFA22D3A41}" type="presParOf" srcId="{68EEB7AF-AA20-48F2-A005-597260FA7D40}" destId="{B145B9FD-2F1E-4B75-913E-E6F8FD5731E8}" srcOrd="0" destOrd="0" presId="urn:microsoft.com/office/officeart/2005/8/layout/orgChart1"/>
    <dgm:cxn modelId="{D876FF14-E5DD-4E41-8CDA-48D557E72A3F}" type="presParOf" srcId="{B145B9FD-2F1E-4B75-913E-E6F8FD5731E8}" destId="{FBE6F861-4362-4028-9AFE-47CF8B8D0D7D}" srcOrd="0" destOrd="0" presId="urn:microsoft.com/office/officeart/2005/8/layout/orgChart1"/>
    <dgm:cxn modelId="{14425858-DFA2-4A3A-8DEA-D5046B5FBBBE}" type="presParOf" srcId="{B145B9FD-2F1E-4B75-913E-E6F8FD5731E8}" destId="{1F61A01A-C1EA-4851-BF1E-4E35B11DA7CD}" srcOrd="1" destOrd="0" presId="urn:microsoft.com/office/officeart/2005/8/layout/orgChart1"/>
    <dgm:cxn modelId="{5A8F8F4D-BC48-4F6C-A63F-08270D73FC8A}" type="presParOf" srcId="{68EEB7AF-AA20-48F2-A005-597260FA7D40}" destId="{37DE495E-DA41-4359-8F4C-41DEA756BC04}" srcOrd="1" destOrd="0" presId="urn:microsoft.com/office/officeart/2005/8/layout/orgChart1"/>
    <dgm:cxn modelId="{FB206CA1-8F2E-4C45-8B9B-CE2681306004}" type="presParOf" srcId="{68EEB7AF-AA20-48F2-A005-597260FA7D40}" destId="{15F49B09-E39C-44B3-BA2F-93D55596543D}" srcOrd="2" destOrd="0" presId="urn:microsoft.com/office/officeart/2005/8/layout/orgChart1"/>
    <dgm:cxn modelId="{FA0BC645-1BF4-4C89-96E0-1C350BFB6A37}" type="presParOf" srcId="{C50AFDDA-8786-4E91-9CFE-42B956326E53}" destId="{BD93F337-89F6-4AE1-8EFB-D2DAFC903738}" srcOrd="3" destOrd="0" presId="urn:microsoft.com/office/officeart/2005/8/layout/orgChart1"/>
    <dgm:cxn modelId="{81C63C5C-541D-4067-A8AC-7A47B5DDBB51}" type="presParOf" srcId="{BD93F337-89F6-4AE1-8EFB-D2DAFC903738}" destId="{D739FD8D-25D3-4DA2-BE3E-510D3FDF03D3}" srcOrd="0" destOrd="0" presId="urn:microsoft.com/office/officeart/2005/8/layout/orgChart1"/>
    <dgm:cxn modelId="{DABDB94A-83C9-43E8-ACE9-3340CFA5885F}" type="presParOf" srcId="{D739FD8D-25D3-4DA2-BE3E-510D3FDF03D3}" destId="{EB728ECF-DAC1-4B1F-B939-06190D3940C6}" srcOrd="0" destOrd="0" presId="urn:microsoft.com/office/officeart/2005/8/layout/orgChart1"/>
    <dgm:cxn modelId="{8DD72469-3615-4ECD-9EC7-13DF623E4884}" type="presParOf" srcId="{D739FD8D-25D3-4DA2-BE3E-510D3FDF03D3}" destId="{76CA4CD4-F248-49F8-8E6E-5126F99C4623}" srcOrd="1" destOrd="0" presId="urn:microsoft.com/office/officeart/2005/8/layout/orgChart1"/>
    <dgm:cxn modelId="{9F47BD3A-FB86-4879-9BE1-0C2F568042C6}" type="presParOf" srcId="{BD93F337-89F6-4AE1-8EFB-D2DAFC903738}" destId="{5A27840E-75C3-4484-8AB4-FB128866F404}" srcOrd="1" destOrd="0" presId="urn:microsoft.com/office/officeart/2005/8/layout/orgChart1"/>
    <dgm:cxn modelId="{64C4A9C2-A26D-4CC0-974F-4C312F11809D}" type="presParOf" srcId="{BD93F337-89F6-4AE1-8EFB-D2DAFC903738}" destId="{9E969531-8183-4207-8DA5-A2815AAD89C4}" srcOrd="2" destOrd="0" presId="urn:microsoft.com/office/officeart/2005/8/layout/orgChart1"/>
    <dgm:cxn modelId="{B2CB1642-0684-4F6C-B5A0-0E3B76A3FB58}" type="presParOf" srcId="{C50AFDDA-8786-4E91-9CFE-42B956326E53}" destId="{636B2E61-C481-4269-8660-FA59A6D409C2}" srcOrd="4" destOrd="0" presId="urn:microsoft.com/office/officeart/2005/8/layout/orgChart1"/>
    <dgm:cxn modelId="{9AE584BD-F098-449D-BC90-F44EBAE4DD7D}" type="presParOf" srcId="{636B2E61-C481-4269-8660-FA59A6D409C2}" destId="{7F0580B6-016B-47E9-B497-F95A47C8FF0B}" srcOrd="0" destOrd="0" presId="urn:microsoft.com/office/officeart/2005/8/layout/orgChart1"/>
    <dgm:cxn modelId="{0D0BB2D7-07C9-40E7-952E-C109BA62E6B3}" type="presParOf" srcId="{7F0580B6-016B-47E9-B497-F95A47C8FF0B}" destId="{153D5FBA-F743-44C4-869C-CFAE5E299AD7}" srcOrd="0" destOrd="0" presId="urn:microsoft.com/office/officeart/2005/8/layout/orgChart1"/>
    <dgm:cxn modelId="{77DFE198-F75C-4B74-AF06-CD07E2BE50AD}" type="presParOf" srcId="{7F0580B6-016B-47E9-B497-F95A47C8FF0B}" destId="{A0571514-2604-481D-AD49-ACC86ADC259A}" srcOrd="1" destOrd="0" presId="urn:microsoft.com/office/officeart/2005/8/layout/orgChart1"/>
    <dgm:cxn modelId="{736AAFFC-DEEC-4965-B0AC-C14BE3DF11FA}" type="presParOf" srcId="{636B2E61-C481-4269-8660-FA59A6D409C2}" destId="{A7884142-6257-41AD-BCDA-DC5442002065}" srcOrd="1" destOrd="0" presId="urn:microsoft.com/office/officeart/2005/8/layout/orgChart1"/>
    <dgm:cxn modelId="{1BB021FC-AA56-48C5-94F6-721F99F832FB}" type="presParOf" srcId="{636B2E61-C481-4269-8660-FA59A6D409C2}" destId="{ECCA9196-5ECE-493C-BFB6-CFFCCF386996}" srcOrd="2" destOrd="0" presId="urn:microsoft.com/office/officeart/2005/8/layout/orgChart1"/>
    <dgm:cxn modelId="{5C20E7DB-831B-428B-966A-15643E756EE8}" type="presParOf" srcId="{C50AFDDA-8786-4E91-9CFE-42B956326E53}" destId="{DBB98FBF-F81D-4FA1-BEBE-D234F99120D5}" srcOrd="5" destOrd="0" presId="urn:microsoft.com/office/officeart/2005/8/layout/orgChart1"/>
    <dgm:cxn modelId="{ECC6F95C-7296-4E32-A52B-CAA33D717592}" type="presParOf" srcId="{DBB98FBF-F81D-4FA1-BEBE-D234F99120D5}" destId="{46A41654-F8CF-4B6D-937D-68612B9014BC}" srcOrd="0" destOrd="0" presId="urn:microsoft.com/office/officeart/2005/8/layout/orgChart1"/>
    <dgm:cxn modelId="{B71E11FA-D3D9-4075-948E-FB94FF801D96}" type="presParOf" srcId="{46A41654-F8CF-4B6D-937D-68612B9014BC}" destId="{EFE75719-96EB-4C1A-9432-9A090609DA99}" srcOrd="0" destOrd="0" presId="urn:microsoft.com/office/officeart/2005/8/layout/orgChart1"/>
    <dgm:cxn modelId="{BBE006F8-5D2C-4542-A226-8254F47D7A29}" type="presParOf" srcId="{46A41654-F8CF-4B6D-937D-68612B9014BC}" destId="{367B326C-95AB-47E9-8E0A-1ED2142AFF35}" srcOrd="1" destOrd="0" presId="urn:microsoft.com/office/officeart/2005/8/layout/orgChart1"/>
    <dgm:cxn modelId="{BE37B4C2-9AC1-4AA7-9B61-1CABE281BA5C}" type="presParOf" srcId="{DBB98FBF-F81D-4FA1-BEBE-D234F99120D5}" destId="{23D555D0-9512-4C64-BFBB-F57E24133F97}" srcOrd="1" destOrd="0" presId="urn:microsoft.com/office/officeart/2005/8/layout/orgChart1"/>
    <dgm:cxn modelId="{5A2112DC-2854-4650-BE64-F1DAB8A9159A}" type="presParOf" srcId="{DBB98FBF-F81D-4FA1-BEBE-D234F99120D5}" destId="{3A5EB20B-A2D6-495F-A14E-83A2CC6130C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4F216-115F-44BF-B874-528DE0971C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5C49B0-1C0D-4A59-A291-37BC46EA764A}">
      <dgm:prSet custT="1"/>
      <dgm:spPr>
        <a:solidFill>
          <a:schemeClr val="accent3">
            <a:lumMod val="75000"/>
          </a:schemeClr>
        </a:solidFill>
      </dgm:spPr>
      <dgm:t>
        <a:bodyPr/>
        <a:lstStyle/>
        <a:p>
          <a:r>
            <a:rPr lang="en-US" sz="1200" dirty="0" smtClean="0">
              <a:latin typeface="Arial Narrow" panose="020B0606020202030204" pitchFamily="34" charset="0"/>
            </a:rPr>
            <a:t>Registrar</a:t>
          </a:r>
          <a:endParaRPr lang="en-US" sz="1200" dirty="0">
            <a:latin typeface="Arial Narrow" panose="020B0606020202030204" pitchFamily="34" charset="0"/>
          </a:endParaRPr>
        </a:p>
      </dgm:t>
    </dgm:pt>
    <dgm:pt modelId="{EABC184E-84AC-4803-98DE-C836F12B8E94}" type="parTrans" cxnId="{ACA390A9-10B8-4253-9D01-F784D15AC38C}">
      <dgm:prSet/>
      <dgm:spPr/>
      <dgm:t>
        <a:bodyPr/>
        <a:lstStyle/>
        <a:p>
          <a:endParaRPr lang="en-US"/>
        </a:p>
      </dgm:t>
    </dgm:pt>
    <dgm:pt modelId="{E0C3E54E-7A1A-4B68-88E9-BB0B96149FAB}" type="sibTrans" cxnId="{ACA390A9-10B8-4253-9D01-F784D15AC38C}">
      <dgm:prSet/>
      <dgm:spPr/>
      <dgm:t>
        <a:bodyPr/>
        <a:lstStyle/>
        <a:p>
          <a:endParaRPr lang="en-US"/>
        </a:p>
      </dgm:t>
    </dgm:pt>
    <dgm:pt modelId="{253FE010-1CAE-4871-9C4B-61544991F0AA}">
      <dgm:prSet custT="1"/>
      <dgm:spPr>
        <a:solidFill>
          <a:schemeClr val="accent3">
            <a:lumMod val="75000"/>
          </a:schemeClr>
        </a:solidFill>
      </dgm:spPr>
      <dgm:t>
        <a:bodyPr/>
        <a:lstStyle/>
        <a:p>
          <a:r>
            <a:rPr lang="en-US" sz="1200" dirty="0" smtClean="0">
              <a:latin typeface="Arial Narrow" panose="020B0606020202030204" pitchFamily="34" charset="0"/>
            </a:rPr>
            <a:t>Social Media</a:t>
          </a:r>
          <a:endParaRPr lang="en-US" sz="1200" dirty="0">
            <a:latin typeface="Arial Narrow" panose="020B0606020202030204" pitchFamily="34" charset="0"/>
          </a:endParaRPr>
        </a:p>
      </dgm:t>
    </dgm:pt>
    <dgm:pt modelId="{F778A02E-6F97-43BA-A310-6E5F8C8A1BDA}" type="parTrans" cxnId="{D089ECD2-ECA1-4DAA-A68C-51A0EA879F8B}">
      <dgm:prSet/>
      <dgm:spPr/>
      <dgm:t>
        <a:bodyPr/>
        <a:lstStyle/>
        <a:p>
          <a:endParaRPr lang="en-US"/>
        </a:p>
      </dgm:t>
    </dgm:pt>
    <dgm:pt modelId="{495E5E5B-857E-4E3F-BCEF-F4E8F62F3E67}" type="sibTrans" cxnId="{D089ECD2-ECA1-4DAA-A68C-51A0EA879F8B}">
      <dgm:prSet/>
      <dgm:spPr/>
      <dgm:t>
        <a:bodyPr/>
        <a:lstStyle/>
        <a:p>
          <a:endParaRPr lang="en-US"/>
        </a:p>
      </dgm:t>
    </dgm:pt>
    <dgm:pt modelId="{C56EC3E6-7652-4261-9F21-F6A09C290820}">
      <dgm:prSet custT="1"/>
      <dgm:spPr>
        <a:solidFill>
          <a:schemeClr val="accent3">
            <a:lumMod val="75000"/>
          </a:schemeClr>
        </a:solidFill>
      </dgm:spPr>
      <dgm:t>
        <a:bodyPr/>
        <a:lstStyle/>
        <a:p>
          <a:r>
            <a:rPr lang="en-US" sz="1200" dirty="0" err="1" smtClean="0">
              <a:latin typeface="Arial Narrow" panose="020B0606020202030204" pitchFamily="34" charset="0"/>
            </a:rPr>
            <a:t>Moulage</a:t>
          </a:r>
          <a:endParaRPr lang="en-US" sz="1200" dirty="0">
            <a:latin typeface="Arial Narrow" panose="020B0606020202030204" pitchFamily="34" charset="0"/>
          </a:endParaRPr>
        </a:p>
      </dgm:t>
    </dgm:pt>
    <dgm:pt modelId="{43F1AB8F-D582-4D12-9E5C-0A97254D575C}" type="parTrans" cxnId="{DB3DC9D9-5665-4F81-B3F8-E001638BB447}">
      <dgm:prSet/>
      <dgm:spPr/>
      <dgm:t>
        <a:bodyPr/>
        <a:lstStyle/>
        <a:p>
          <a:endParaRPr lang="en-US"/>
        </a:p>
      </dgm:t>
    </dgm:pt>
    <dgm:pt modelId="{C4BA008C-4DF9-4B3E-9360-7947B6434117}" type="sibTrans" cxnId="{DB3DC9D9-5665-4F81-B3F8-E001638BB447}">
      <dgm:prSet/>
      <dgm:spPr/>
      <dgm:t>
        <a:bodyPr/>
        <a:lstStyle/>
        <a:p>
          <a:endParaRPr lang="en-US"/>
        </a:p>
      </dgm:t>
    </dgm:pt>
    <dgm:pt modelId="{4ED18E80-7401-4764-98D4-666D6C86C48E}">
      <dgm:prSet custT="1"/>
      <dgm:spPr>
        <a:solidFill>
          <a:schemeClr val="accent3">
            <a:lumMod val="75000"/>
          </a:schemeClr>
        </a:solidFill>
      </dgm:spPr>
      <dgm:t>
        <a:bodyPr/>
        <a:lstStyle/>
        <a:p>
          <a:r>
            <a:rPr lang="en-US" sz="1200" dirty="0" smtClean="0">
              <a:latin typeface="Arial Narrow" panose="020B0606020202030204" pitchFamily="34" charset="0"/>
            </a:rPr>
            <a:t>IT</a:t>
          </a:r>
          <a:endParaRPr lang="en-US" sz="1200" dirty="0">
            <a:latin typeface="Arial Narrow" panose="020B0606020202030204" pitchFamily="34" charset="0"/>
          </a:endParaRPr>
        </a:p>
      </dgm:t>
    </dgm:pt>
    <dgm:pt modelId="{41B4D197-0508-4A6B-8BD5-4BBB21F54445}" type="parTrans" cxnId="{4C250127-6698-4F95-BA73-FF6BCE3C6A04}">
      <dgm:prSet/>
      <dgm:spPr/>
      <dgm:t>
        <a:bodyPr/>
        <a:lstStyle/>
        <a:p>
          <a:endParaRPr lang="en-US"/>
        </a:p>
      </dgm:t>
    </dgm:pt>
    <dgm:pt modelId="{06DB7763-0856-4EF8-B4ED-1894BA24753A}" type="sibTrans" cxnId="{4C250127-6698-4F95-BA73-FF6BCE3C6A04}">
      <dgm:prSet/>
      <dgm:spPr/>
      <dgm:t>
        <a:bodyPr/>
        <a:lstStyle/>
        <a:p>
          <a:endParaRPr lang="en-US"/>
        </a:p>
      </dgm:t>
    </dgm:pt>
    <dgm:pt modelId="{2BFE1D61-1673-4819-9DBC-33B0C5274ADF}">
      <dgm:prSet custT="1"/>
      <dgm:spPr>
        <a:solidFill>
          <a:schemeClr val="accent3">
            <a:lumMod val="75000"/>
          </a:schemeClr>
        </a:solidFill>
      </dgm:spPr>
      <dgm:t>
        <a:bodyPr/>
        <a:lstStyle/>
        <a:p>
          <a:r>
            <a:rPr lang="en-US" sz="1200" dirty="0" smtClean="0">
              <a:latin typeface="Arial Narrow" panose="020B0606020202030204" pitchFamily="34" charset="0"/>
            </a:rPr>
            <a:t>CPR</a:t>
          </a:r>
          <a:endParaRPr lang="en-US" sz="1200" dirty="0">
            <a:latin typeface="Arial Narrow" panose="020B0606020202030204" pitchFamily="34" charset="0"/>
          </a:endParaRPr>
        </a:p>
      </dgm:t>
    </dgm:pt>
    <dgm:pt modelId="{603E806D-4260-4145-80D5-604B204BEBB0}" type="parTrans" cxnId="{15B8D08D-A248-4DA9-A9AD-CED092DF8A34}">
      <dgm:prSet/>
      <dgm:spPr/>
      <dgm:t>
        <a:bodyPr/>
        <a:lstStyle/>
        <a:p>
          <a:endParaRPr lang="en-US"/>
        </a:p>
      </dgm:t>
    </dgm:pt>
    <dgm:pt modelId="{4275FB59-C793-480C-8904-117CECAF8AC1}" type="sibTrans" cxnId="{15B8D08D-A248-4DA9-A9AD-CED092DF8A34}">
      <dgm:prSet/>
      <dgm:spPr/>
      <dgm:t>
        <a:bodyPr/>
        <a:lstStyle/>
        <a:p>
          <a:endParaRPr lang="en-US"/>
        </a:p>
      </dgm:t>
    </dgm:pt>
    <dgm:pt modelId="{92FB47E8-FC4C-4D9B-992D-BF3E06F57937}">
      <dgm:prSet custT="1"/>
      <dgm:spPr>
        <a:solidFill>
          <a:schemeClr val="accent3">
            <a:lumMod val="75000"/>
          </a:schemeClr>
        </a:solidFill>
      </dgm:spPr>
      <dgm:t>
        <a:bodyPr/>
        <a:lstStyle/>
        <a:p>
          <a:r>
            <a:rPr lang="en-US" sz="1200" dirty="0" smtClean="0">
              <a:latin typeface="Arial Narrow" panose="020B0606020202030204" pitchFamily="34" charset="0"/>
            </a:rPr>
            <a:t>Logistics</a:t>
          </a:r>
          <a:endParaRPr lang="en-US" sz="1200" dirty="0">
            <a:latin typeface="Arial Narrow" panose="020B0606020202030204" pitchFamily="34" charset="0"/>
          </a:endParaRPr>
        </a:p>
      </dgm:t>
    </dgm:pt>
    <dgm:pt modelId="{AC547E98-9A3F-4453-8759-15CBC2A97E82}" type="parTrans" cxnId="{ED8D2AB3-7BF9-4EFD-98BC-67AE60EE67D8}">
      <dgm:prSet/>
      <dgm:spPr/>
      <dgm:t>
        <a:bodyPr/>
        <a:lstStyle/>
        <a:p>
          <a:endParaRPr lang="en-US"/>
        </a:p>
      </dgm:t>
    </dgm:pt>
    <dgm:pt modelId="{F920194A-3213-4223-87F5-F8AED186C7E2}" type="sibTrans" cxnId="{ED8D2AB3-7BF9-4EFD-98BC-67AE60EE67D8}">
      <dgm:prSet/>
      <dgm:spPr/>
      <dgm:t>
        <a:bodyPr/>
        <a:lstStyle/>
        <a:p>
          <a:endParaRPr lang="en-US"/>
        </a:p>
      </dgm:t>
    </dgm:pt>
    <dgm:pt modelId="{C50AFDDA-8786-4E91-9CFE-42B956326E53}" type="pres">
      <dgm:prSet presAssocID="{BD54F216-115F-44BF-B874-528DE0971C8D}" presName="hierChild1" presStyleCnt="0">
        <dgm:presLayoutVars>
          <dgm:orgChart val="1"/>
          <dgm:chPref val="1"/>
          <dgm:dir/>
          <dgm:animOne val="branch"/>
          <dgm:animLvl val="lvl"/>
          <dgm:resizeHandles/>
        </dgm:presLayoutVars>
      </dgm:prSet>
      <dgm:spPr/>
      <dgm:t>
        <a:bodyPr/>
        <a:lstStyle/>
        <a:p>
          <a:endParaRPr lang="en-US"/>
        </a:p>
      </dgm:t>
    </dgm:pt>
    <dgm:pt modelId="{FE1CFF38-BAE4-4B7F-A929-E6D35A26590F}" type="pres">
      <dgm:prSet presAssocID="{385C49B0-1C0D-4A59-A291-37BC46EA764A}" presName="hierRoot1" presStyleCnt="0">
        <dgm:presLayoutVars>
          <dgm:hierBranch val="init"/>
        </dgm:presLayoutVars>
      </dgm:prSet>
      <dgm:spPr/>
    </dgm:pt>
    <dgm:pt modelId="{0FFC3411-9A56-411F-8CF5-F21B9DA16D90}" type="pres">
      <dgm:prSet presAssocID="{385C49B0-1C0D-4A59-A291-37BC46EA764A}" presName="rootComposite1" presStyleCnt="0"/>
      <dgm:spPr/>
    </dgm:pt>
    <dgm:pt modelId="{372E7588-867F-48BF-A604-A800E1FB459A}" type="pres">
      <dgm:prSet presAssocID="{385C49B0-1C0D-4A59-A291-37BC46EA764A}" presName="rootText1" presStyleLbl="node0" presStyleIdx="0" presStyleCnt="6">
        <dgm:presLayoutVars>
          <dgm:chPref val="3"/>
        </dgm:presLayoutVars>
      </dgm:prSet>
      <dgm:spPr/>
      <dgm:t>
        <a:bodyPr/>
        <a:lstStyle/>
        <a:p>
          <a:endParaRPr lang="en-US"/>
        </a:p>
      </dgm:t>
    </dgm:pt>
    <dgm:pt modelId="{4C20A274-A3BD-45A6-925C-8AC8FEF6B192}" type="pres">
      <dgm:prSet presAssocID="{385C49B0-1C0D-4A59-A291-37BC46EA764A}" presName="rootConnector1" presStyleLbl="node1" presStyleIdx="0" presStyleCnt="0"/>
      <dgm:spPr/>
      <dgm:t>
        <a:bodyPr/>
        <a:lstStyle/>
        <a:p>
          <a:endParaRPr lang="en-US"/>
        </a:p>
      </dgm:t>
    </dgm:pt>
    <dgm:pt modelId="{ACE82618-1CC4-4DD6-BD94-FB3F4979F822}" type="pres">
      <dgm:prSet presAssocID="{385C49B0-1C0D-4A59-A291-37BC46EA764A}" presName="hierChild2" presStyleCnt="0"/>
      <dgm:spPr/>
    </dgm:pt>
    <dgm:pt modelId="{D6CA842D-7A38-471C-8D26-7A30A9CA850A}" type="pres">
      <dgm:prSet presAssocID="{385C49B0-1C0D-4A59-A291-37BC46EA764A}" presName="hierChild3" presStyleCnt="0"/>
      <dgm:spPr/>
    </dgm:pt>
    <dgm:pt modelId="{CFCDCD2B-7E42-46BF-9D75-F970ACFFCDBA}" type="pres">
      <dgm:prSet presAssocID="{253FE010-1CAE-4871-9C4B-61544991F0AA}" presName="hierRoot1" presStyleCnt="0">
        <dgm:presLayoutVars>
          <dgm:hierBranch val="init"/>
        </dgm:presLayoutVars>
      </dgm:prSet>
      <dgm:spPr/>
    </dgm:pt>
    <dgm:pt modelId="{7F623D52-6268-441A-89BF-E501ABEDFBB8}" type="pres">
      <dgm:prSet presAssocID="{253FE010-1CAE-4871-9C4B-61544991F0AA}" presName="rootComposite1" presStyleCnt="0"/>
      <dgm:spPr/>
    </dgm:pt>
    <dgm:pt modelId="{DF3AD502-826D-43C0-AC7D-3519DD93D78A}" type="pres">
      <dgm:prSet presAssocID="{253FE010-1CAE-4871-9C4B-61544991F0AA}" presName="rootText1" presStyleLbl="node0" presStyleIdx="1" presStyleCnt="6">
        <dgm:presLayoutVars>
          <dgm:chPref val="3"/>
        </dgm:presLayoutVars>
      </dgm:prSet>
      <dgm:spPr/>
      <dgm:t>
        <a:bodyPr/>
        <a:lstStyle/>
        <a:p>
          <a:endParaRPr lang="en-US"/>
        </a:p>
      </dgm:t>
    </dgm:pt>
    <dgm:pt modelId="{13A865AB-3FA2-48F8-ADB8-34C4FBDE290C}" type="pres">
      <dgm:prSet presAssocID="{253FE010-1CAE-4871-9C4B-61544991F0AA}" presName="rootConnector1" presStyleLbl="node1" presStyleIdx="0" presStyleCnt="0"/>
      <dgm:spPr/>
      <dgm:t>
        <a:bodyPr/>
        <a:lstStyle/>
        <a:p>
          <a:endParaRPr lang="en-US"/>
        </a:p>
      </dgm:t>
    </dgm:pt>
    <dgm:pt modelId="{A98E5820-12BD-4EC0-AE0E-B9368610FCE9}" type="pres">
      <dgm:prSet presAssocID="{253FE010-1CAE-4871-9C4B-61544991F0AA}" presName="hierChild2" presStyleCnt="0"/>
      <dgm:spPr/>
    </dgm:pt>
    <dgm:pt modelId="{F692DCDF-5B6C-4BF4-81BA-83216399ACA0}" type="pres">
      <dgm:prSet presAssocID="{253FE010-1CAE-4871-9C4B-61544991F0AA}" presName="hierChild3" presStyleCnt="0"/>
      <dgm:spPr/>
    </dgm:pt>
    <dgm:pt modelId="{DC38DDEA-C9B0-497A-AD08-D3EE66696C91}" type="pres">
      <dgm:prSet presAssocID="{C56EC3E6-7652-4261-9F21-F6A09C290820}" presName="hierRoot1" presStyleCnt="0">
        <dgm:presLayoutVars>
          <dgm:hierBranch val="init"/>
        </dgm:presLayoutVars>
      </dgm:prSet>
      <dgm:spPr/>
    </dgm:pt>
    <dgm:pt modelId="{5A270FB8-02DD-4C07-B612-B1BEF463C3AF}" type="pres">
      <dgm:prSet presAssocID="{C56EC3E6-7652-4261-9F21-F6A09C290820}" presName="rootComposite1" presStyleCnt="0"/>
      <dgm:spPr/>
    </dgm:pt>
    <dgm:pt modelId="{5FE5427E-AA8C-4BE2-8464-9F0638A14E96}" type="pres">
      <dgm:prSet presAssocID="{C56EC3E6-7652-4261-9F21-F6A09C290820}" presName="rootText1" presStyleLbl="node0" presStyleIdx="2" presStyleCnt="6">
        <dgm:presLayoutVars>
          <dgm:chPref val="3"/>
        </dgm:presLayoutVars>
      </dgm:prSet>
      <dgm:spPr/>
      <dgm:t>
        <a:bodyPr/>
        <a:lstStyle/>
        <a:p>
          <a:endParaRPr lang="en-US"/>
        </a:p>
      </dgm:t>
    </dgm:pt>
    <dgm:pt modelId="{50A9355D-884A-47BF-A468-83FEBFFD1A0F}" type="pres">
      <dgm:prSet presAssocID="{C56EC3E6-7652-4261-9F21-F6A09C290820}" presName="rootConnector1" presStyleLbl="node1" presStyleIdx="0" presStyleCnt="0"/>
      <dgm:spPr/>
      <dgm:t>
        <a:bodyPr/>
        <a:lstStyle/>
        <a:p>
          <a:endParaRPr lang="en-US"/>
        </a:p>
      </dgm:t>
    </dgm:pt>
    <dgm:pt modelId="{A95D0540-9A95-40A3-B00C-81E0EEA88998}" type="pres">
      <dgm:prSet presAssocID="{C56EC3E6-7652-4261-9F21-F6A09C290820}" presName="hierChild2" presStyleCnt="0"/>
      <dgm:spPr/>
    </dgm:pt>
    <dgm:pt modelId="{8755C86E-D992-4975-817B-2798D571CC4F}" type="pres">
      <dgm:prSet presAssocID="{C56EC3E6-7652-4261-9F21-F6A09C290820}" presName="hierChild3" presStyleCnt="0"/>
      <dgm:spPr/>
    </dgm:pt>
    <dgm:pt modelId="{0443EF02-D621-45AA-ADE6-A6376A80A136}" type="pres">
      <dgm:prSet presAssocID="{4ED18E80-7401-4764-98D4-666D6C86C48E}" presName="hierRoot1" presStyleCnt="0">
        <dgm:presLayoutVars>
          <dgm:hierBranch val="init"/>
        </dgm:presLayoutVars>
      </dgm:prSet>
      <dgm:spPr/>
    </dgm:pt>
    <dgm:pt modelId="{64869ADE-5A26-40F2-93E8-0CC8F40AE1A7}" type="pres">
      <dgm:prSet presAssocID="{4ED18E80-7401-4764-98D4-666D6C86C48E}" presName="rootComposite1" presStyleCnt="0"/>
      <dgm:spPr/>
    </dgm:pt>
    <dgm:pt modelId="{C2C7B71C-422F-4747-9B00-7092AA25AC9B}" type="pres">
      <dgm:prSet presAssocID="{4ED18E80-7401-4764-98D4-666D6C86C48E}" presName="rootText1" presStyleLbl="node0" presStyleIdx="3" presStyleCnt="6">
        <dgm:presLayoutVars>
          <dgm:chPref val="3"/>
        </dgm:presLayoutVars>
      </dgm:prSet>
      <dgm:spPr/>
      <dgm:t>
        <a:bodyPr/>
        <a:lstStyle/>
        <a:p>
          <a:endParaRPr lang="en-US"/>
        </a:p>
      </dgm:t>
    </dgm:pt>
    <dgm:pt modelId="{5AC5C1CB-5524-4B88-B86E-EEA9DE80AF7B}" type="pres">
      <dgm:prSet presAssocID="{4ED18E80-7401-4764-98D4-666D6C86C48E}" presName="rootConnector1" presStyleLbl="node1" presStyleIdx="0" presStyleCnt="0"/>
      <dgm:spPr/>
      <dgm:t>
        <a:bodyPr/>
        <a:lstStyle/>
        <a:p>
          <a:endParaRPr lang="en-US"/>
        </a:p>
      </dgm:t>
    </dgm:pt>
    <dgm:pt modelId="{68FBCF7A-E2D8-4695-BBF7-F3D05517252C}" type="pres">
      <dgm:prSet presAssocID="{4ED18E80-7401-4764-98D4-666D6C86C48E}" presName="hierChild2" presStyleCnt="0"/>
      <dgm:spPr/>
    </dgm:pt>
    <dgm:pt modelId="{8BC4B449-8E05-45AF-90C0-F222506B6FC1}" type="pres">
      <dgm:prSet presAssocID="{4ED18E80-7401-4764-98D4-666D6C86C48E}" presName="hierChild3" presStyleCnt="0"/>
      <dgm:spPr/>
    </dgm:pt>
    <dgm:pt modelId="{818584C1-7FB3-4499-8CC9-7CEA3FAC0B98}" type="pres">
      <dgm:prSet presAssocID="{2BFE1D61-1673-4819-9DBC-33B0C5274ADF}" presName="hierRoot1" presStyleCnt="0">
        <dgm:presLayoutVars>
          <dgm:hierBranch val="init"/>
        </dgm:presLayoutVars>
      </dgm:prSet>
      <dgm:spPr/>
    </dgm:pt>
    <dgm:pt modelId="{F515D3B8-B53A-433A-81F1-4344415159FD}" type="pres">
      <dgm:prSet presAssocID="{2BFE1D61-1673-4819-9DBC-33B0C5274ADF}" presName="rootComposite1" presStyleCnt="0"/>
      <dgm:spPr/>
    </dgm:pt>
    <dgm:pt modelId="{65B723F5-30A5-4FA0-B88D-ECE0B8B117E4}" type="pres">
      <dgm:prSet presAssocID="{2BFE1D61-1673-4819-9DBC-33B0C5274ADF}" presName="rootText1" presStyleLbl="node0" presStyleIdx="4" presStyleCnt="6">
        <dgm:presLayoutVars>
          <dgm:chPref val="3"/>
        </dgm:presLayoutVars>
      </dgm:prSet>
      <dgm:spPr/>
      <dgm:t>
        <a:bodyPr/>
        <a:lstStyle/>
        <a:p>
          <a:endParaRPr lang="en-US"/>
        </a:p>
      </dgm:t>
    </dgm:pt>
    <dgm:pt modelId="{70576993-F109-4994-9EB5-7DE7F1A84956}" type="pres">
      <dgm:prSet presAssocID="{2BFE1D61-1673-4819-9DBC-33B0C5274ADF}" presName="rootConnector1" presStyleLbl="node1" presStyleIdx="0" presStyleCnt="0"/>
      <dgm:spPr/>
      <dgm:t>
        <a:bodyPr/>
        <a:lstStyle/>
        <a:p>
          <a:endParaRPr lang="en-US"/>
        </a:p>
      </dgm:t>
    </dgm:pt>
    <dgm:pt modelId="{48D8AFD4-6071-4B6F-A468-74D0951194F4}" type="pres">
      <dgm:prSet presAssocID="{2BFE1D61-1673-4819-9DBC-33B0C5274ADF}" presName="hierChild2" presStyleCnt="0"/>
      <dgm:spPr/>
    </dgm:pt>
    <dgm:pt modelId="{1455624A-25C8-4274-9819-E3E3ABF1BADB}" type="pres">
      <dgm:prSet presAssocID="{2BFE1D61-1673-4819-9DBC-33B0C5274ADF}" presName="hierChild3" presStyleCnt="0"/>
      <dgm:spPr/>
    </dgm:pt>
    <dgm:pt modelId="{23767312-8533-4F1C-B942-21A0C2F5475A}" type="pres">
      <dgm:prSet presAssocID="{92FB47E8-FC4C-4D9B-992D-BF3E06F57937}" presName="hierRoot1" presStyleCnt="0">
        <dgm:presLayoutVars>
          <dgm:hierBranch val="init"/>
        </dgm:presLayoutVars>
      </dgm:prSet>
      <dgm:spPr/>
    </dgm:pt>
    <dgm:pt modelId="{684C7E1D-B22B-4060-8EE7-D057850EA700}" type="pres">
      <dgm:prSet presAssocID="{92FB47E8-FC4C-4D9B-992D-BF3E06F57937}" presName="rootComposite1" presStyleCnt="0"/>
      <dgm:spPr/>
    </dgm:pt>
    <dgm:pt modelId="{11E7FB67-C560-44DC-ADDB-B71D8E81D432}" type="pres">
      <dgm:prSet presAssocID="{92FB47E8-FC4C-4D9B-992D-BF3E06F57937}" presName="rootText1" presStyleLbl="node0" presStyleIdx="5" presStyleCnt="6">
        <dgm:presLayoutVars>
          <dgm:chPref val="3"/>
        </dgm:presLayoutVars>
      </dgm:prSet>
      <dgm:spPr/>
      <dgm:t>
        <a:bodyPr/>
        <a:lstStyle/>
        <a:p>
          <a:endParaRPr lang="en-US"/>
        </a:p>
      </dgm:t>
    </dgm:pt>
    <dgm:pt modelId="{F0498391-B164-4D6C-B500-83FF5B1E18F0}" type="pres">
      <dgm:prSet presAssocID="{92FB47E8-FC4C-4D9B-992D-BF3E06F57937}" presName="rootConnector1" presStyleLbl="node1" presStyleIdx="0" presStyleCnt="0"/>
      <dgm:spPr/>
      <dgm:t>
        <a:bodyPr/>
        <a:lstStyle/>
        <a:p>
          <a:endParaRPr lang="en-US"/>
        </a:p>
      </dgm:t>
    </dgm:pt>
    <dgm:pt modelId="{E2EEF20A-817C-49EF-8044-C05365C0DF01}" type="pres">
      <dgm:prSet presAssocID="{92FB47E8-FC4C-4D9B-992D-BF3E06F57937}" presName="hierChild2" presStyleCnt="0"/>
      <dgm:spPr/>
    </dgm:pt>
    <dgm:pt modelId="{5FD29B85-921D-401B-830A-577B05FE273F}" type="pres">
      <dgm:prSet presAssocID="{92FB47E8-FC4C-4D9B-992D-BF3E06F57937}" presName="hierChild3" presStyleCnt="0"/>
      <dgm:spPr/>
    </dgm:pt>
  </dgm:ptLst>
  <dgm:cxnLst>
    <dgm:cxn modelId="{35F58E1B-DC91-47DD-9DB1-941221AB9F37}" type="presOf" srcId="{C56EC3E6-7652-4261-9F21-F6A09C290820}" destId="{5FE5427E-AA8C-4BE2-8464-9F0638A14E96}" srcOrd="0" destOrd="0" presId="urn:microsoft.com/office/officeart/2005/8/layout/orgChart1"/>
    <dgm:cxn modelId="{DB3DC9D9-5665-4F81-B3F8-E001638BB447}" srcId="{BD54F216-115F-44BF-B874-528DE0971C8D}" destId="{C56EC3E6-7652-4261-9F21-F6A09C290820}" srcOrd="2" destOrd="0" parTransId="{43F1AB8F-D582-4D12-9E5C-0A97254D575C}" sibTransId="{C4BA008C-4DF9-4B3E-9360-7947B6434117}"/>
    <dgm:cxn modelId="{933A9BCF-EA0F-439D-AB0A-7EF6A0C12DBB}" type="presOf" srcId="{253FE010-1CAE-4871-9C4B-61544991F0AA}" destId="{13A865AB-3FA2-48F8-ADB8-34C4FBDE290C}" srcOrd="1" destOrd="0" presId="urn:microsoft.com/office/officeart/2005/8/layout/orgChart1"/>
    <dgm:cxn modelId="{A6D19C6A-0820-4D2F-89DA-15DAEE5113A8}" type="presOf" srcId="{2BFE1D61-1673-4819-9DBC-33B0C5274ADF}" destId="{70576993-F109-4994-9EB5-7DE7F1A84956}" srcOrd="1" destOrd="0" presId="urn:microsoft.com/office/officeart/2005/8/layout/orgChart1"/>
    <dgm:cxn modelId="{E05D11E7-9E13-4874-9F7D-9E2FF49A2238}" type="presOf" srcId="{4ED18E80-7401-4764-98D4-666D6C86C48E}" destId="{C2C7B71C-422F-4747-9B00-7092AA25AC9B}" srcOrd="0" destOrd="0" presId="urn:microsoft.com/office/officeart/2005/8/layout/orgChart1"/>
    <dgm:cxn modelId="{ED8D2AB3-7BF9-4EFD-98BC-67AE60EE67D8}" srcId="{BD54F216-115F-44BF-B874-528DE0971C8D}" destId="{92FB47E8-FC4C-4D9B-992D-BF3E06F57937}" srcOrd="5" destOrd="0" parTransId="{AC547E98-9A3F-4453-8759-15CBC2A97E82}" sibTransId="{F920194A-3213-4223-87F5-F8AED186C7E2}"/>
    <dgm:cxn modelId="{D17AF0EC-4CB2-4B67-AAF7-38395EE01B55}" type="presOf" srcId="{92FB47E8-FC4C-4D9B-992D-BF3E06F57937}" destId="{11E7FB67-C560-44DC-ADDB-B71D8E81D432}" srcOrd="0" destOrd="0" presId="urn:microsoft.com/office/officeart/2005/8/layout/orgChart1"/>
    <dgm:cxn modelId="{D089ECD2-ECA1-4DAA-A68C-51A0EA879F8B}" srcId="{BD54F216-115F-44BF-B874-528DE0971C8D}" destId="{253FE010-1CAE-4871-9C4B-61544991F0AA}" srcOrd="1" destOrd="0" parTransId="{F778A02E-6F97-43BA-A310-6E5F8C8A1BDA}" sibTransId="{495E5E5B-857E-4E3F-BCEF-F4E8F62F3E67}"/>
    <dgm:cxn modelId="{A7C61009-3B96-4A0F-B1B5-39649412ED2E}" type="presOf" srcId="{BD54F216-115F-44BF-B874-528DE0971C8D}" destId="{C50AFDDA-8786-4E91-9CFE-42B956326E53}" srcOrd="0" destOrd="0" presId="urn:microsoft.com/office/officeart/2005/8/layout/orgChart1"/>
    <dgm:cxn modelId="{79377A6E-2291-4CCC-867D-7A4E858570BE}" type="presOf" srcId="{253FE010-1CAE-4871-9C4B-61544991F0AA}" destId="{DF3AD502-826D-43C0-AC7D-3519DD93D78A}" srcOrd="0" destOrd="0" presId="urn:microsoft.com/office/officeart/2005/8/layout/orgChart1"/>
    <dgm:cxn modelId="{8B3FB72B-31F2-49E2-949F-55EBC15C739E}" type="presOf" srcId="{385C49B0-1C0D-4A59-A291-37BC46EA764A}" destId="{4C20A274-A3BD-45A6-925C-8AC8FEF6B192}" srcOrd="1" destOrd="0" presId="urn:microsoft.com/office/officeart/2005/8/layout/orgChart1"/>
    <dgm:cxn modelId="{169A79D2-C704-43D5-BB19-A118CC7DFD04}" type="presOf" srcId="{385C49B0-1C0D-4A59-A291-37BC46EA764A}" destId="{372E7588-867F-48BF-A604-A800E1FB459A}" srcOrd="0" destOrd="0" presId="urn:microsoft.com/office/officeart/2005/8/layout/orgChart1"/>
    <dgm:cxn modelId="{4C250127-6698-4F95-BA73-FF6BCE3C6A04}" srcId="{BD54F216-115F-44BF-B874-528DE0971C8D}" destId="{4ED18E80-7401-4764-98D4-666D6C86C48E}" srcOrd="3" destOrd="0" parTransId="{41B4D197-0508-4A6B-8BD5-4BBB21F54445}" sibTransId="{06DB7763-0856-4EF8-B4ED-1894BA24753A}"/>
    <dgm:cxn modelId="{CA85A4CC-CAC0-4A07-93C9-9926756D488F}" type="presOf" srcId="{4ED18E80-7401-4764-98D4-666D6C86C48E}" destId="{5AC5C1CB-5524-4B88-B86E-EEA9DE80AF7B}" srcOrd="1" destOrd="0" presId="urn:microsoft.com/office/officeart/2005/8/layout/orgChart1"/>
    <dgm:cxn modelId="{95B27347-1E00-48C6-8900-AB17642403CA}" type="presOf" srcId="{92FB47E8-FC4C-4D9B-992D-BF3E06F57937}" destId="{F0498391-B164-4D6C-B500-83FF5B1E18F0}" srcOrd="1" destOrd="0" presId="urn:microsoft.com/office/officeart/2005/8/layout/orgChart1"/>
    <dgm:cxn modelId="{15B8D08D-A248-4DA9-A9AD-CED092DF8A34}" srcId="{BD54F216-115F-44BF-B874-528DE0971C8D}" destId="{2BFE1D61-1673-4819-9DBC-33B0C5274ADF}" srcOrd="4" destOrd="0" parTransId="{603E806D-4260-4145-80D5-604B204BEBB0}" sibTransId="{4275FB59-C793-480C-8904-117CECAF8AC1}"/>
    <dgm:cxn modelId="{9950F7D2-2DBE-415A-A5A8-7CFE5B0C91C5}" type="presOf" srcId="{C56EC3E6-7652-4261-9F21-F6A09C290820}" destId="{50A9355D-884A-47BF-A468-83FEBFFD1A0F}" srcOrd="1" destOrd="0" presId="urn:microsoft.com/office/officeart/2005/8/layout/orgChart1"/>
    <dgm:cxn modelId="{8ABC654D-0573-4405-B53F-6C0C78F54EA4}" type="presOf" srcId="{2BFE1D61-1673-4819-9DBC-33B0C5274ADF}" destId="{65B723F5-30A5-4FA0-B88D-ECE0B8B117E4}" srcOrd="0" destOrd="0" presId="urn:microsoft.com/office/officeart/2005/8/layout/orgChart1"/>
    <dgm:cxn modelId="{ACA390A9-10B8-4253-9D01-F784D15AC38C}" srcId="{BD54F216-115F-44BF-B874-528DE0971C8D}" destId="{385C49B0-1C0D-4A59-A291-37BC46EA764A}" srcOrd="0" destOrd="0" parTransId="{EABC184E-84AC-4803-98DE-C836F12B8E94}" sibTransId="{E0C3E54E-7A1A-4B68-88E9-BB0B96149FAB}"/>
    <dgm:cxn modelId="{B422EF4E-3C13-4E6D-8188-ADD5F70D27EA}" type="presParOf" srcId="{C50AFDDA-8786-4E91-9CFE-42B956326E53}" destId="{FE1CFF38-BAE4-4B7F-A929-E6D35A26590F}" srcOrd="0" destOrd="0" presId="urn:microsoft.com/office/officeart/2005/8/layout/orgChart1"/>
    <dgm:cxn modelId="{30059ED4-B20C-4792-AFA4-9982629BE33B}" type="presParOf" srcId="{FE1CFF38-BAE4-4B7F-A929-E6D35A26590F}" destId="{0FFC3411-9A56-411F-8CF5-F21B9DA16D90}" srcOrd="0" destOrd="0" presId="urn:microsoft.com/office/officeart/2005/8/layout/orgChart1"/>
    <dgm:cxn modelId="{C67E2A54-052E-4AC5-8F97-6E9BF6CE29F5}" type="presParOf" srcId="{0FFC3411-9A56-411F-8CF5-F21B9DA16D90}" destId="{372E7588-867F-48BF-A604-A800E1FB459A}" srcOrd="0" destOrd="0" presId="urn:microsoft.com/office/officeart/2005/8/layout/orgChart1"/>
    <dgm:cxn modelId="{E037CAE8-0600-46D7-9E1B-FBE9C2F59B7E}" type="presParOf" srcId="{0FFC3411-9A56-411F-8CF5-F21B9DA16D90}" destId="{4C20A274-A3BD-45A6-925C-8AC8FEF6B192}" srcOrd="1" destOrd="0" presId="urn:microsoft.com/office/officeart/2005/8/layout/orgChart1"/>
    <dgm:cxn modelId="{CFB34055-6872-4A7B-9271-8B095C51039B}" type="presParOf" srcId="{FE1CFF38-BAE4-4B7F-A929-E6D35A26590F}" destId="{ACE82618-1CC4-4DD6-BD94-FB3F4979F822}" srcOrd="1" destOrd="0" presId="urn:microsoft.com/office/officeart/2005/8/layout/orgChart1"/>
    <dgm:cxn modelId="{25D273CB-A78F-4874-862A-FFAF068DE3F0}" type="presParOf" srcId="{FE1CFF38-BAE4-4B7F-A929-E6D35A26590F}" destId="{D6CA842D-7A38-471C-8D26-7A30A9CA850A}" srcOrd="2" destOrd="0" presId="urn:microsoft.com/office/officeart/2005/8/layout/orgChart1"/>
    <dgm:cxn modelId="{95AA8814-B053-4D18-BEF9-1039BAE18B22}" type="presParOf" srcId="{C50AFDDA-8786-4E91-9CFE-42B956326E53}" destId="{CFCDCD2B-7E42-46BF-9D75-F970ACFFCDBA}" srcOrd="1" destOrd="0" presId="urn:microsoft.com/office/officeart/2005/8/layout/orgChart1"/>
    <dgm:cxn modelId="{FF761176-EFD6-4C3F-934D-164394CB1569}" type="presParOf" srcId="{CFCDCD2B-7E42-46BF-9D75-F970ACFFCDBA}" destId="{7F623D52-6268-441A-89BF-E501ABEDFBB8}" srcOrd="0" destOrd="0" presId="urn:microsoft.com/office/officeart/2005/8/layout/orgChart1"/>
    <dgm:cxn modelId="{3E9DCF50-8DF9-4BE8-BE4F-D99D9475BF3A}" type="presParOf" srcId="{7F623D52-6268-441A-89BF-E501ABEDFBB8}" destId="{DF3AD502-826D-43C0-AC7D-3519DD93D78A}" srcOrd="0" destOrd="0" presId="urn:microsoft.com/office/officeart/2005/8/layout/orgChart1"/>
    <dgm:cxn modelId="{51EDF59C-EAC2-4640-871B-45E194D0C719}" type="presParOf" srcId="{7F623D52-6268-441A-89BF-E501ABEDFBB8}" destId="{13A865AB-3FA2-48F8-ADB8-34C4FBDE290C}" srcOrd="1" destOrd="0" presId="urn:microsoft.com/office/officeart/2005/8/layout/orgChart1"/>
    <dgm:cxn modelId="{0DA8A982-0681-4360-80E2-D0A02C3A2082}" type="presParOf" srcId="{CFCDCD2B-7E42-46BF-9D75-F970ACFFCDBA}" destId="{A98E5820-12BD-4EC0-AE0E-B9368610FCE9}" srcOrd="1" destOrd="0" presId="urn:microsoft.com/office/officeart/2005/8/layout/orgChart1"/>
    <dgm:cxn modelId="{5720F061-E031-4264-95BE-179F22C3288A}" type="presParOf" srcId="{CFCDCD2B-7E42-46BF-9D75-F970ACFFCDBA}" destId="{F692DCDF-5B6C-4BF4-81BA-83216399ACA0}" srcOrd="2" destOrd="0" presId="urn:microsoft.com/office/officeart/2005/8/layout/orgChart1"/>
    <dgm:cxn modelId="{FEAD1EA0-CB55-44C1-9BB1-376332A451B6}" type="presParOf" srcId="{C50AFDDA-8786-4E91-9CFE-42B956326E53}" destId="{DC38DDEA-C9B0-497A-AD08-D3EE66696C91}" srcOrd="2" destOrd="0" presId="urn:microsoft.com/office/officeart/2005/8/layout/orgChart1"/>
    <dgm:cxn modelId="{FB739C39-1973-48F4-A588-A0C36C713454}" type="presParOf" srcId="{DC38DDEA-C9B0-497A-AD08-D3EE66696C91}" destId="{5A270FB8-02DD-4C07-B612-B1BEF463C3AF}" srcOrd="0" destOrd="0" presId="urn:microsoft.com/office/officeart/2005/8/layout/orgChart1"/>
    <dgm:cxn modelId="{B8C1E0F2-9396-4954-A451-2269D062FBBC}" type="presParOf" srcId="{5A270FB8-02DD-4C07-B612-B1BEF463C3AF}" destId="{5FE5427E-AA8C-4BE2-8464-9F0638A14E96}" srcOrd="0" destOrd="0" presId="urn:microsoft.com/office/officeart/2005/8/layout/orgChart1"/>
    <dgm:cxn modelId="{55A70FC8-80B4-4CE4-AFD1-C487404065FC}" type="presParOf" srcId="{5A270FB8-02DD-4C07-B612-B1BEF463C3AF}" destId="{50A9355D-884A-47BF-A468-83FEBFFD1A0F}" srcOrd="1" destOrd="0" presId="urn:microsoft.com/office/officeart/2005/8/layout/orgChart1"/>
    <dgm:cxn modelId="{732EB9EF-0812-473F-92E7-D734E8617EA8}" type="presParOf" srcId="{DC38DDEA-C9B0-497A-AD08-D3EE66696C91}" destId="{A95D0540-9A95-40A3-B00C-81E0EEA88998}" srcOrd="1" destOrd="0" presId="urn:microsoft.com/office/officeart/2005/8/layout/orgChart1"/>
    <dgm:cxn modelId="{69B1AE5D-715F-42D2-8689-6D224643FEC1}" type="presParOf" srcId="{DC38DDEA-C9B0-497A-AD08-D3EE66696C91}" destId="{8755C86E-D992-4975-817B-2798D571CC4F}" srcOrd="2" destOrd="0" presId="urn:microsoft.com/office/officeart/2005/8/layout/orgChart1"/>
    <dgm:cxn modelId="{3010990F-035B-4E0B-8166-C27E03333680}" type="presParOf" srcId="{C50AFDDA-8786-4E91-9CFE-42B956326E53}" destId="{0443EF02-D621-45AA-ADE6-A6376A80A136}" srcOrd="3" destOrd="0" presId="urn:microsoft.com/office/officeart/2005/8/layout/orgChart1"/>
    <dgm:cxn modelId="{340A943F-DC20-42BD-BE08-8D4917975A15}" type="presParOf" srcId="{0443EF02-D621-45AA-ADE6-A6376A80A136}" destId="{64869ADE-5A26-40F2-93E8-0CC8F40AE1A7}" srcOrd="0" destOrd="0" presId="urn:microsoft.com/office/officeart/2005/8/layout/orgChart1"/>
    <dgm:cxn modelId="{770BE3CB-DCF1-4000-9A7C-CD2C7A7FB5D4}" type="presParOf" srcId="{64869ADE-5A26-40F2-93E8-0CC8F40AE1A7}" destId="{C2C7B71C-422F-4747-9B00-7092AA25AC9B}" srcOrd="0" destOrd="0" presId="urn:microsoft.com/office/officeart/2005/8/layout/orgChart1"/>
    <dgm:cxn modelId="{8536D2C8-84A3-4A8A-9A3B-95D45A40242A}" type="presParOf" srcId="{64869ADE-5A26-40F2-93E8-0CC8F40AE1A7}" destId="{5AC5C1CB-5524-4B88-B86E-EEA9DE80AF7B}" srcOrd="1" destOrd="0" presId="urn:microsoft.com/office/officeart/2005/8/layout/orgChart1"/>
    <dgm:cxn modelId="{D69D2E68-084B-4A98-BA7D-D37D8F150E20}" type="presParOf" srcId="{0443EF02-D621-45AA-ADE6-A6376A80A136}" destId="{68FBCF7A-E2D8-4695-BBF7-F3D05517252C}" srcOrd="1" destOrd="0" presId="urn:microsoft.com/office/officeart/2005/8/layout/orgChart1"/>
    <dgm:cxn modelId="{AB617FCE-5429-406F-B806-5A6833422ACF}" type="presParOf" srcId="{0443EF02-D621-45AA-ADE6-A6376A80A136}" destId="{8BC4B449-8E05-45AF-90C0-F222506B6FC1}" srcOrd="2" destOrd="0" presId="urn:microsoft.com/office/officeart/2005/8/layout/orgChart1"/>
    <dgm:cxn modelId="{E79C969C-0C34-4C9F-A5E0-5B574538B086}" type="presParOf" srcId="{C50AFDDA-8786-4E91-9CFE-42B956326E53}" destId="{818584C1-7FB3-4499-8CC9-7CEA3FAC0B98}" srcOrd="4" destOrd="0" presId="urn:microsoft.com/office/officeart/2005/8/layout/orgChart1"/>
    <dgm:cxn modelId="{E2319480-2015-4868-BE66-DC292224B16C}" type="presParOf" srcId="{818584C1-7FB3-4499-8CC9-7CEA3FAC0B98}" destId="{F515D3B8-B53A-433A-81F1-4344415159FD}" srcOrd="0" destOrd="0" presId="urn:microsoft.com/office/officeart/2005/8/layout/orgChart1"/>
    <dgm:cxn modelId="{4B6A7B0C-2D37-4BCD-B13E-A99CD599353D}" type="presParOf" srcId="{F515D3B8-B53A-433A-81F1-4344415159FD}" destId="{65B723F5-30A5-4FA0-B88D-ECE0B8B117E4}" srcOrd="0" destOrd="0" presId="urn:microsoft.com/office/officeart/2005/8/layout/orgChart1"/>
    <dgm:cxn modelId="{5A7E78B9-9517-4DA4-BAFC-B6FD3E47EF23}" type="presParOf" srcId="{F515D3B8-B53A-433A-81F1-4344415159FD}" destId="{70576993-F109-4994-9EB5-7DE7F1A84956}" srcOrd="1" destOrd="0" presId="urn:microsoft.com/office/officeart/2005/8/layout/orgChart1"/>
    <dgm:cxn modelId="{8DEFC502-B968-48DA-A1EB-84D53E2CF584}" type="presParOf" srcId="{818584C1-7FB3-4499-8CC9-7CEA3FAC0B98}" destId="{48D8AFD4-6071-4B6F-A468-74D0951194F4}" srcOrd="1" destOrd="0" presId="urn:microsoft.com/office/officeart/2005/8/layout/orgChart1"/>
    <dgm:cxn modelId="{9AB64FF8-DCAB-4183-86F9-77435B189648}" type="presParOf" srcId="{818584C1-7FB3-4499-8CC9-7CEA3FAC0B98}" destId="{1455624A-25C8-4274-9819-E3E3ABF1BADB}" srcOrd="2" destOrd="0" presId="urn:microsoft.com/office/officeart/2005/8/layout/orgChart1"/>
    <dgm:cxn modelId="{0D93B719-1F5B-4492-836F-1AA7D8835E52}" type="presParOf" srcId="{C50AFDDA-8786-4E91-9CFE-42B956326E53}" destId="{23767312-8533-4F1C-B942-21A0C2F5475A}" srcOrd="5" destOrd="0" presId="urn:microsoft.com/office/officeart/2005/8/layout/orgChart1"/>
    <dgm:cxn modelId="{D87F9FF0-1978-4C3A-9EF8-B941194260F1}" type="presParOf" srcId="{23767312-8533-4F1C-B942-21A0C2F5475A}" destId="{684C7E1D-B22B-4060-8EE7-D057850EA700}" srcOrd="0" destOrd="0" presId="urn:microsoft.com/office/officeart/2005/8/layout/orgChart1"/>
    <dgm:cxn modelId="{67423DAA-C446-4066-AAA5-6807C02082D8}" type="presParOf" srcId="{684C7E1D-B22B-4060-8EE7-D057850EA700}" destId="{11E7FB67-C560-44DC-ADDB-B71D8E81D432}" srcOrd="0" destOrd="0" presId="urn:microsoft.com/office/officeart/2005/8/layout/orgChart1"/>
    <dgm:cxn modelId="{1A169C4E-447A-41DF-9686-8CCE784C41C9}" type="presParOf" srcId="{684C7E1D-B22B-4060-8EE7-D057850EA700}" destId="{F0498391-B164-4D6C-B500-83FF5B1E18F0}" srcOrd="1" destOrd="0" presId="urn:microsoft.com/office/officeart/2005/8/layout/orgChart1"/>
    <dgm:cxn modelId="{28C8D1A2-FFBA-40CF-97B8-02250204ADD7}" type="presParOf" srcId="{23767312-8533-4F1C-B942-21A0C2F5475A}" destId="{E2EEF20A-817C-49EF-8044-C05365C0DF01}" srcOrd="1" destOrd="0" presId="urn:microsoft.com/office/officeart/2005/8/layout/orgChart1"/>
    <dgm:cxn modelId="{189A8465-8A86-42E6-96E0-2C3F5BC9ED7C}" type="presParOf" srcId="{23767312-8533-4F1C-B942-21A0C2F5475A}" destId="{5FD29B85-921D-401B-830A-577B05FE273F}"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25157-A2C6-47E3-89B4-DAE728F90E6B}">
      <dsp:nvSpPr>
        <dsp:cNvPr id="0" name=""/>
        <dsp:cNvSpPr/>
      </dsp:nvSpPr>
      <dsp:spPr>
        <a:xfrm>
          <a:off x="4114800" y="994660"/>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9FDE6FE9-5447-42D7-B7FC-D9636EC8C771}">
      <dsp:nvSpPr>
        <dsp:cNvPr id="0" name=""/>
        <dsp:cNvSpPr/>
      </dsp:nvSpPr>
      <dsp:spPr>
        <a:xfrm>
          <a:off x="4114800" y="994660"/>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A25C4732-28B0-4920-9170-FD8D14654217}">
      <dsp:nvSpPr>
        <dsp:cNvPr id="0" name=""/>
        <dsp:cNvSpPr/>
      </dsp:nvSpPr>
      <dsp:spPr>
        <a:xfrm>
          <a:off x="3040554" y="994660"/>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8F559EA4-6B6E-47CA-B63B-5A85BDB3C120}">
      <dsp:nvSpPr>
        <dsp:cNvPr id="0" name=""/>
        <dsp:cNvSpPr/>
      </dsp:nvSpPr>
      <dsp:spPr>
        <a:xfrm>
          <a:off x="892063" y="994660"/>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306E308E-D7AA-4B83-A1E0-944B67020093}">
      <dsp:nvSpPr>
        <dsp:cNvPr id="0" name=""/>
        <dsp:cNvSpPr/>
      </dsp:nvSpPr>
      <dsp:spPr>
        <a:xfrm>
          <a:off x="3226993" y="106854"/>
          <a:ext cx="1775612" cy="88780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Program Manager, MCFRS</a:t>
          </a:r>
          <a:endParaRPr lang="en-US" sz="1800" kern="1200" dirty="0"/>
        </a:p>
      </dsp:txBody>
      <dsp:txXfrm>
        <a:off x="3226993" y="106854"/>
        <a:ext cx="1775612" cy="887806"/>
      </dsp:txXfrm>
    </dsp:sp>
    <dsp:sp modelId="{375CC67C-9D84-4EDC-9401-CECC9C0498D9}">
      <dsp:nvSpPr>
        <dsp:cNvPr id="0" name=""/>
        <dsp:cNvSpPr/>
      </dsp:nvSpPr>
      <dsp:spPr>
        <a:xfrm>
          <a:off x="4256" y="1367539"/>
          <a:ext cx="1775612" cy="88780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President</a:t>
          </a:r>
          <a:endParaRPr lang="en-US" sz="1800" kern="1200" dirty="0"/>
        </a:p>
      </dsp:txBody>
      <dsp:txXfrm>
        <a:off x="4256" y="1367539"/>
        <a:ext cx="1775612" cy="887806"/>
      </dsp:txXfrm>
    </dsp:sp>
    <dsp:sp modelId="{6E8EA0FB-B0E8-4B30-B3B3-083836DB780A}">
      <dsp:nvSpPr>
        <dsp:cNvPr id="0" name=""/>
        <dsp:cNvSpPr/>
      </dsp:nvSpPr>
      <dsp:spPr>
        <a:xfrm>
          <a:off x="2152748" y="1367539"/>
          <a:ext cx="1775612" cy="88780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Vice President</a:t>
          </a:r>
          <a:endParaRPr lang="en-US" sz="1800" kern="1200" dirty="0"/>
        </a:p>
      </dsp:txBody>
      <dsp:txXfrm>
        <a:off x="2152748" y="1367539"/>
        <a:ext cx="1775612" cy="887806"/>
      </dsp:txXfrm>
    </dsp:sp>
    <dsp:sp modelId="{4A551332-130D-4C4C-997F-6FED124BCDAD}">
      <dsp:nvSpPr>
        <dsp:cNvPr id="0" name=""/>
        <dsp:cNvSpPr/>
      </dsp:nvSpPr>
      <dsp:spPr>
        <a:xfrm>
          <a:off x="4301239" y="1367539"/>
          <a:ext cx="1775612" cy="88780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Treasurer</a:t>
          </a:r>
          <a:endParaRPr lang="en-US" sz="1800" kern="1200" dirty="0"/>
        </a:p>
      </dsp:txBody>
      <dsp:txXfrm>
        <a:off x="4301239" y="1367539"/>
        <a:ext cx="1775612" cy="887806"/>
      </dsp:txXfrm>
    </dsp:sp>
    <dsp:sp modelId="{FF26FD63-0666-4E74-8FD2-2354E647D328}">
      <dsp:nvSpPr>
        <dsp:cNvPr id="0" name=""/>
        <dsp:cNvSpPr/>
      </dsp:nvSpPr>
      <dsp:spPr>
        <a:xfrm>
          <a:off x="6449730" y="1367539"/>
          <a:ext cx="1775612" cy="88780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Secretary</a:t>
          </a:r>
          <a:endParaRPr lang="en-US" sz="1800" kern="1200" dirty="0"/>
        </a:p>
      </dsp:txBody>
      <dsp:txXfrm>
        <a:off x="6449730" y="1367539"/>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F11FB-BF0F-4DA9-9C22-6BEA55D0D0C4}">
      <dsp:nvSpPr>
        <dsp:cNvPr id="0" name=""/>
        <dsp:cNvSpPr/>
      </dsp:nvSpPr>
      <dsp:spPr>
        <a:xfrm>
          <a:off x="2605" y="394155"/>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Outreach</a:t>
          </a:r>
          <a:endParaRPr lang="en-US" sz="1200" kern="1200" dirty="0">
            <a:latin typeface="Arial Narrow" panose="020B0606020202030204" pitchFamily="34" charset="0"/>
          </a:endParaRPr>
        </a:p>
      </dsp:txBody>
      <dsp:txXfrm>
        <a:off x="2605" y="394155"/>
        <a:ext cx="1166579" cy="583289"/>
      </dsp:txXfrm>
    </dsp:sp>
    <dsp:sp modelId="{8C9D6A6D-C2CA-46D6-A938-FF084151C80A}">
      <dsp:nvSpPr>
        <dsp:cNvPr id="0" name=""/>
        <dsp:cNvSpPr/>
      </dsp:nvSpPr>
      <dsp:spPr>
        <a:xfrm>
          <a:off x="1414167" y="394155"/>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Operations</a:t>
          </a:r>
          <a:endParaRPr lang="en-US" sz="1200" kern="1200" dirty="0">
            <a:latin typeface="Arial Narrow" panose="020B0606020202030204" pitchFamily="34" charset="0"/>
          </a:endParaRPr>
        </a:p>
      </dsp:txBody>
      <dsp:txXfrm>
        <a:off x="1414167" y="394155"/>
        <a:ext cx="1166579" cy="583289"/>
      </dsp:txXfrm>
    </dsp:sp>
    <dsp:sp modelId="{FBE6F861-4362-4028-9AFE-47CF8B8D0D7D}">
      <dsp:nvSpPr>
        <dsp:cNvPr id="0" name=""/>
        <dsp:cNvSpPr/>
      </dsp:nvSpPr>
      <dsp:spPr>
        <a:xfrm>
          <a:off x="2825729" y="394155"/>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Special Operations</a:t>
          </a:r>
          <a:endParaRPr lang="en-US" sz="1200" kern="1200" dirty="0">
            <a:latin typeface="Arial Narrow" panose="020B0606020202030204" pitchFamily="34" charset="0"/>
          </a:endParaRPr>
        </a:p>
      </dsp:txBody>
      <dsp:txXfrm>
        <a:off x="2825729" y="394155"/>
        <a:ext cx="1166579" cy="583289"/>
      </dsp:txXfrm>
    </dsp:sp>
    <dsp:sp modelId="{EB728ECF-DAC1-4B1F-B939-06190D3940C6}">
      <dsp:nvSpPr>
        <dsp:cNvPr id="0" name=""/>
        <dsp:cNvSpPr/>
      </dsp:nvSpPr>
      <dsp:spPr>
        <a:xfrm>
          <a:off x="4237290" y="394155"/>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Training</a:t>
          </a:r>
          <a:endParaRPr lang="en-US" sz="1200" kern="1200" dirty="0">
            <a:latin typeface="Arial Narrow" panose="020B0606020202030204" pitchFamily="34" charset="0"/>
          </a:endParaRPr>
        </a:p>
      </dsp:txBody>
      <dsp:txXfrm>
        <a:off x="4237290" y="394155"/>
        <a:ext cx="1166579" cy="583289"/>
      </dsp:txXfrm>
    </dsp:sp>
    <dsp:sp modelId="{153D5FBA-F743-44C4-869C-CFAE5E299AD7}">
      <dsp:nvSpPr>
        <dsp:cNvPr id="0" name=""/>
        <dsp:cNvSpPr/>
      </dsp:nvSpPr>
      <dsp:spPr>
        <a:xfrm>
          <a:off x="5648852" y="394155"/>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Storm Camp</a:t>
          </a:r>
          <a:endParaRPr lang="en-US" sz="1200" kern="1200" dirty="0">
            <a:latin typeface="Arial Narrow" panose="020B0606020202030204" pitchFamily="34" charset="0"/>
          </a:endParaRPr>
        </a:p>
      </dsp:txBody>
      <dsp:txXfrm>
        <a:off x="5648852" y="394155"/>
        <a:ext cx="1166579" cy="583289"/>
      </dsp:txXfrm>
    </dsp:sp>
    <dsp:sp modelId="{EFE75719-96EB-4C1A-9432-9A090609DA99}">
      <dsp:nvSpPr>
        <dsp:cNvPr id="0" name=""/>
        <dsp:cNvSpPr/>
      </dsp:nvSpPr>
      <dsp:spPr>
        <a:xfrm>
          <a:off x="7060414" y="394155"/>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Human Resources</a:t>
          </a:r>
          <a:endParaRPr lang="en-US" sz="1200" kern="1200" dirty="0">
            <a:latin typeface="Arial Narrow" panose="020B0606020202030204" pitchFamily="34" charset="0"/>
          </a:endParaRPr>
        </a:p>
      </dsp:txBody>
      <dsp:txXfrm>
        <a:off x="7060414" y="394155"/>
        <a:ext cx="1166579" cy="583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588-867F-48BF-A604-A800E1FB459A}">
      <dsp:nvSpPr>
        <dsp:cNvPr id="0" name=""/>
        <dsp:cNvSpPr/>
      </dsp:nvSpPr>
      <dsp:spPr>
        <a:xfrm>
          <a:off x="2605" y="357539"/>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Registrar</a:t>
          </a:r>
          <a:endParaRPr lang="en-US" sz="1200" kern="1200" dirty="0">
            <a:latin typeface="Arial Narrow" panose="020B0606020202030204" pitchFamily="34" charset="0"/>
          </a:endParaRPr>
        </a:p>
      </dsp:txBody>
      <dsp:txXfrm>
        <a:off x="2605" y="357539"/>
        <a:ext cx="1166579" cy="583289"/>
      </dsp:txXfrm>
    </dsp:sp>
    <dsp:sp modelId="{DF3AD502-826D-43C0-AC7D-3519DD93D78A}">
      <dsp:nvSpPr>
        <dsp:cNvPr id="0" name=""/>
        <dsp:cNvSpPr/>
      </dsp:nvSpPr>
      <dsp:spPr>
        <a:xfrm>
          <a:off x="1414167" y="357539"/>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Social Media</a:t>
          </a:r>
          <a:endParaRPr lang="en-US" sz="1200" kern="1200" dirty="0">
            <a:latin typeface="Arial Narrow" panose="020B0606020202030204" pitchFamily="34" charset="0"/>
          </a:endParaRPr>
        </a:p>
      </dsp:txBody>
      <dsp:txXfrm>
        <a:off x="1414167" y="357539"/>
        <a:ext cx="1166579" cy="583289"/>
      </dsp:txXfrm>
    </dsp:sp>
    <dsp:sp modelId="{5FE5427E-AA8C-4BE2-8464-9F0638A14E96}">
      <dsp:nvSpPr>
        <dsp:cNvPr id="0" name=""/>
        <dsp:cNvSpPr/>
      </dsp:nvSpPr>
      <dsp:spPr>
        <a:xfrm>
          <a:off x="2825729" y="357539"/>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latin typeface="Arial Narrow" panose="020B0606020202030204" pitchFamily="34" charset="0"/>
            </a:rPr>
            <a:t>Moulage</a:t>
          </a:r>
          <a:endParaRPr lang="en-US" sz="1200" kern="1200" dirty="0">
            <a:latin typeface="Arial Narrow" panose="020B0606020202030204" pitchFamily="34" charset="0"/>
          </a:endParaRPr>
        </a:p>
      </dsp:txBody>
      <dsp:txXfrm>
        <a:off x="2825729" y="357539"/>
        <a:ext cx="1166579" cy="583289"/>
      </dsp:txXfrm>
    </dsp:sp>
    <dsp:sp modelId="{C2C7B71C-422F-4747-9B00-7092AA25AC9B}">
      <dsp:nvSpPr>
        <dsp:cNvPr id="0" name=""/>
        <dsp:cNvSpPr/>
      </dsp:nvSpPr>
      <dsp:spPr>
        <a:xfrm>
          <a:off x="4237290" y="357539"/>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IT</a:t>
          </a:r>
          <a:endParaRPr lang="en-US" sz="1200" kern="1200" dirty="0">
            <a:latin typeface="Arial Narrow" panose="020B0606020202030204" pitchFamily="34" charset="0"/>
          </a:endParaRPr>
        </a:p>
      </dsp:txBody>
      <dsp:txXfrm>
        <a:off x="4237290" y="357539"/>
        <a:ext cx="1166579" cy="583289"/>
      </dsp:txXfrm>
    </dsp:sp>
    <dsp:sp modelId="{65B723F5-30A5-4FA0-B88D-ECE0B8B117E4}">
      <dsp:nvSpPr>
        <dsp:cNvPr id="0" name=""/>
        <dsp:cNvSpPr/>
      </dsp:nvSpPr>
      <dsp:spPr>
        <a:xfrm>
          <a:off x="5648852" y="357539"/>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CPR</a:t>
          </a:r>
          <a:endParaRPr lang="en-US" sz="1200" kern="1200" dirty="0">
            <a:latin typeface="Arial Narrow" panose="020B0606020202030204" pitchFamily="34" charset="0"/>
          </a:endParaRPr>
        </a:p>
      </dsp:txBody>
      <dsp:txXfrm>
        <a:off x="5648852" y="357539"/>
        <a:ext cx="1166579" cy="583289"/>
      </dsp:txXfrm>
    </dsp:sp>
    <dsp:sp modelId="{11E7FB67-C560-44DC-ADDB-B71D8E81D432}">
      <dsp:nvSpPr>
        <dsp:cNvPr id="0" name=""/>
        <dsp:cNvSpPr/>
      </dsp:nvSpPr>
      <dsp:spPr>
        <a:xfrm>
          <a:off x="7060414" y="357539"/>
          <a:ext cx="1166579" cy="5832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Logistics</a:t>
          </a:r>
          <a:endParaRPr lang="en-US" sz="1200" kern="1200" dirty="0">
            <a:latin typeface="Arial Narrow" panose="020B0606020202030204" pitchFamily="34" charset="0"/>
          </a:endParaRPr>
        </a:p>
      </dsp:txBody>
      <dsp:txXfrm>
        <a:off x="7060414" y="357539"/>
        <a:ext cx="1166579" cy="5832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2D9260A-8153-4319-861F-2E9CC96C04AE}" type="datetimeFigureOut">
              <a:rPr lang="en-US" smtClean="0"/>
              <a:t>4/23/2014</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A2EABFB0-1744-4638-9096-5F59DEEC1EF8}" type="slidenum">
              <a:rPr lang="en-US" smtClean="0"/>
              <a:t>‹#›</a:t>
            </a:fld>
            <a:endParaRPr lang="en-US"/>
          </a:p>
        </p:txBody>
      </p:sp>
    </p:spTree>
    <p:extLst>
      <p:ext uri="{BB962C8B-B14F-4D97-AF65-F5344CB8AC3E}">
        <p14:creationId xmlns:p14="http://schemas.microsoft.com/office/powerpoint/2010/main" val="94594443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ontgomerycert.org/train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ABFB0-1744-4638-9096-5F59DEEC1EF8}" type="slidenum">
              <a:rPr lang="en-US" smtClean="0"/>
              <a:t>1</a:t>
            </a:fld>
            <a:endParaRPr lang="en-US"/>
          </a:p>
        </p:txBody>
      </p:sp>
    </p:spTree>
    <p:extLst>
      <p:ext uri="{BB962C8B-B14F-4D97-AF65-F5344CB8AC3E}">
        <p14:creationId xmlns:p14="http://schemas.microsoft.com/office/powerpoint/2010/main" val="167118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10</a:t>
            </a:fld>
            <a:endParaRPr lang="en-US"/>
          </a:p>
        </p:txBody>
      </p:sp>
    </p:spTree>
    <p:extLst>
      <p:ext uri="{BB962C8B-B14F-4D97-AF65-F5344CB8AC3E}">
        <p14:creationId xmlns:p14="http://schemas.microsoft.com/office/powerpoint/2010/main" val="199194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In addition to offering CPR as part of the CERT enhanced training, CERT offers Friends and Family Training on a quarterly basis</a:t>
            </a:r>
          </a:p>
        </p:txBody>
      </p:sp>
      <p:sp>
        <p:nvSpPr>
          <p:cNvPr id="4" name="Slide Number Placeholder 3"/>
          <p:cNvSpPr>
            <a:spLocks noGrp="1"/>
          </p:cNvSpPr>
          <p:nvPr>
            <p:ph type="sldNum" sz="quarter" idx="10"/>
          </p:nvPr>
        </p:nvSpPr>
        <p:spPr/>
        <p:txBody>
          <a:bodyPr/>
          <a:lstStyle/>
          <a:p>
            <a:fld id="{A2EABFB0-1744-4638-9096-5F59DEEC1EF8}" type="slidenum">
              <a:rPr lang="en-US" smtClean="0"/>
              <a:t>11</a:t>
            </a:fld>
            <a:endParaRPr lang="en-US"/>
          </a:p>
        </p:txBody>
      </p:sp>
    </p:spTree>
    <p:extLst>
      <p:ext uri="{BB962C8B-B14F-4D97-AF65-F5344CB8AC3E}">
        <p14:creationId xmlns:p14="http://schemas.microsoft.com/office/powerpoint/2010/main" val="55379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kern="0" dirty="0" smtClean="0"/>
              <a:t>3 sessions/year Winter – Fall - Spring</a:t>
            </a:r>
          </a:p>
          <a:p>
            <a:pPr eaLnBrk="1" hangingPunct="1">
              <a:spcBef>
                <a:spcPct val="0"/>
              </a:spcBef>
              <a:defRPr/>
            </a:pPr>
            <a:r>
              <a:rPr lang="en-US" altLang="en-US" kern="0" dirty="0" smtClean="0"/>
              <a:t>Five weeks, twice a week. One week night and one morning or afternoon during the weekend. For a total of 30 hours</a:t>
            </a:r>
          </a:p>
          <a:p>
            <a:pPr eaLnBrk="1" hangingPunct="1">
              <a:spcBef>
                <a:spcPct val="0"/>
              </a:spcBef>
              <a:defRPr/>
            </a:pPr>
            <a:r>
              <a:rPr lang="en-US" dirty="0" smtClean="0"/>
              <a:t>A typical schedule would be one weekday evening from 7-9 pm AND four hours on the weekend (for example 9am – 1pm on a Saturday, or 12:30pm – 4:30pm on a Sunday).</a:t>
            </a:r>
          </a:p>
          <a:p>
            <a:pPr eaLnBrk="1" hangingPunct="1">
              <a:spcBef>
                <a:spcPct val="0"/>
              </a:spcBef>
              <a:defRPr/>
            </a:pPr>
            <a:endParaRPr lang="en-US" altLang="en-US" dirty="0" smtClean="0"/>
          </a:p>
          <a:p>
            <a:pPr eaLnBrk="1" hangingPunct="1">
              <a:spcBef>
                <a:spcPct val="0"/>
              </a:spcBef>
              <a:defRPr/>
            </a:pPr>
            <a:r>
              <a:rPr lang="en-US" dirty="0" smtClean="0"/>
              <a:t>Disaster Preparedness, Damage Assessment, First Aid, Triage, FRS Radio Use, Fire Safety / Fire Extinguisher Usage, Light Search and Rescue, Hazardous Materials Awareness, Incident Command System (NIMS), Pet Safety, Terrorism Awareness, and Mass Casualty Response.</a:t>
            </a:r>
          </a:p>
          <a:p>
            <a:pPr eaLnBrk="1" hangingPunct="1">
              <a:spcBef>
                <a:spcPct val="0"/>
              </a:spcBef>
              <a:defRPr/>
            </a:pPr>
            <a:endParaRPr lang="en-US" dirty="0" smtClean="0"/>
          </a:p>
          <a:p>
            <a:pPr eaLnBrk="1" hangingPunct="1">
              <a:spcBef>
                <a:spcPct val="0"/>
              </a:spcBef>
              <a:defRPr/>
            </a:pPr>
            <a:r>
              <a:rPr lang="en-US" dirty="0" smtClean="0"/>
              <a:t>Basic Kit: Backpack with Helmet, Special Multifunction Tool, Googles, Gloves and other tools. </a:t>
            </a:r>
          </a:p>
          <a:p>
            <a:pPr eaLnBrk="1" hangingPunct="1">
              <a:spcBef>
                <a:spcPct val="0"/>
              </a:spcBef>
              <a:defRPr/>
            </a:pPr>
            <a:endParaRPr lang="en-US" dirty="0" smtClean="0"/>
          </a:p>
          <a:p>
            <a:pPr eaLnBrk="1" hangingPunct="1">
              <a:spcBef>
                <a:spcPct val="0"/>
              </a:spcBef>
              <a:defRPr/>
            </a:pPr>
            <a:r>
              <a:rPr lang="en-US" dirty="0" smtClean="0"/>
              <a:t>Montgomery County CERT caters to residents of the county who are at least 18 years of age. Exception can be made for people who work within Montgomery County boundaries. As of this writing, this valuable opportunity is being provided to residents at no cost other than a participant’s commitment and desire to learn.</a:t>
            </a:r>
          </a:p>
          <a:p>
            <a:pPr eaLnBrk="1" hangingPunct="1">
              <a:spcBef>
                <a:spcPct val="0"/>
              </a:spcBef>
              <a:defRPr/>
            </a:pPr>
            <a:endParaRPr lang="en-US" altLang="en-US" dirty="0" smtClean="0"/>
          </a:p>
          <a:p>
            <a:pPr eaLnBrk="1" hangingPunct="1">
              <a:spcBef>
                <a:spcPct val="0"/>
              </a:spcBef>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2EABFB0-1744-4638-9096-5F59DEEC1EF8}" type="slidenum">
              <a:rPr lang="en-US" smtClean="0"/>
              <a:t>12</a:t>
            </a:fld>
            <a:endParaRPr lang="en-US"/>
          </a:p>
        </p:txBody>
      </p:sp>
    </p:spTree>
    <p:extLst>
      <p:ext uri="{BB962C8B-B14F-4D97-AF65-F5344CB8AC3E}">
        <p14:creationId xmlns:p14="http://schemas.microsoft.com/office/powerpoint/2010/main" val="205396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training will allow graduates to respond to the immediate need of their community in the aftermath of a major disaster - the time when emergency services may not be immediately available. </a:t>
            </a:r>
          </a:p>
          <a:p>
            <a:pPr eaLnBrk="1" hangingPunct="1">
              <a:spcBef>
                <a:spcPct val="0"/>
              </a:spcBef>
            </a:pPr>
            <a:r>
              <a:rPr lang="en-US" altLang="en-US" dirty="0" smtClean="0"/>
              <a:t>By working together, </a:t>
            </a:r>
            <a:r>
              <a:rPr lang="en-US" altLang="en-US" b="1" dirty="0" smtClean="0"/>
              <a:t>CERT</a:t>
            </a:r>
            <a:r>
              <a:rPr lang="en-US" altLang="en-US" dirty="0" smtClean="0"/>
              <a:t> members can assist in saving lives and protecting property by implementing the basic techniques taught in this course. </a:t>
            </a:r>
          </a:p>
        </p:txBody>
      </p:sp>
      <p:sp>
        <p:nvSpPr>
          <p:cNvPr id="4" name="Slide Number Placeholder 3"/>
          <p:cNvSpPr>
            <a:spLocks noGrp="1"/>
          </p:cNvSpPr>
          <p:nvPr>
            <p:ph type="sldNum" sz="quarter" idx="10"/>
          </p:nvPr>
        </p:nvSpPr>
        <p:spPr/>
        <p:txBody>
          <a:bodyPr/>
          <a:lstStyle/>
          <a:p>
            <a:fld id="{A2EABFB0-1744-4638-9096-5F59DEEC1EF8}" type="slidenum">
              <a:rPr lang="en-US" smtClean="0"/>
              <a:t>13</a:t>
            </a:fld>
            <a:endParaRPr lang="en-US"/>
          </a:p>
        </p:txBody>
      </p:sp>
    </p:spTree>
    <p:extLst>
      <p:ext uri="{BB962C8B-B14F-4D97-AF65-F5344CB8AC3E}">
        <p14:creationId xmlns:p14="http://schemas.microsoft.com/office/powerpoint/2010/main" val="182265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Storm Camp will show you how  to prepare your home and loved ones for emergencies large and small. You'll learn how to build a Home Disaster Kit, how to safely operate a fire extinguisher, how to respond to common life threatening medical emergencies, and how to organize your neighborhood and  workplace to be ready. Kids under 12 will enjoy a special program of fun and learning that will turn ordinary youngsters into "Ready Pirates" equipped with age appropriate  emergency skills.</a:t>
            </a:r>
          </a:p>
          <a:p>
            <a:pPr eaLnBrk="1" hangingPunct="1">
              <a:spcBef>
                <a:spcPct val="0"/>
              </a:spcBef>
            </a:pPr>
            <a:endParaRPr lang="en-US" altLang="en-US" dirty="0" smtClean="0"/>
          </a:p>
          <a:p>
            <a:pPr eaLnBrk="1" hangingPunct="1">
              <a:spcBef>
                <a:spcPct val="0"/>
              </a:spcBef>
            </a:pPr>
            <a:r>
              <a:rPr lang="en-US" altLang="en-US" dirty="0" smtClean="0"/>
              <a:t> Storm Camp is a 3 1/2 to 4 hour long interactive event for groups of 50 or more presented by the Montgomery County Community Emergency Response Team (CERT). Storm Camp is presented by FEMA certified instructors who are made up of active and retired EMT's and  Firefighters.</a:t>
            </a:r>
          </a:p>
          <a:p>
            <a:pPr eaLnBrk="1" hangingPunct="1">
              <a:spcBef>
                <a:spcPct val="0"/>
              </a:spcBef>
            </a:pPr>
            <a:endParaRPr lang="en-US" altLang="en-US" dirty="0" smtClean="0"/>
          </a:p>
          <a:p>
            <a:pPr eaLnBrk="1" hangingPunct="1">
              <a:spcBef>
                <a:spcPct val="0"/>
              </a:spcBef>
            </a:pPr>
            <a:r>
              <a:rPr lang="en-US" altLang="en-US" dirty="0" smtClean="0"/>
              <a:t>To learn more or to request a Storm Camp for your group please submit your request via </a:t>
            </a:r>
            <a:r>
              <a:rPr lang="en-US" altLang="en-US" dirty="0" smtClean="0">
                <a:hlinkClick r:id="rId3"/>
              </a:rPr>
              <a:t>http://montgomerycert.org/training/</a:t>
            </a:r>
            <a:r>
              <a:rPr lang="en-US" altLang="en-US" dirty="0" smtClean="0"/>
              <a:t> or send an email to Registrar@montgomerycert.org </a:t>
            </a:r>
          </a:p>
          <a:p>
            <a:pPr eaLnBrk="1" hangingPunct="1">
              <a:spcBef>
                <a:spcPct val="0"/>
              </a:spcBef>
            </a:pPr>
            <a:endParaRPr lang="en-US" altLang="en-US" dirty="0" smtClean="0"/>
          </a:p>
          <a:p>
            <a:pPr eaLnBrk="1" hangingPunct="1">
              <a:spcBef>
                <a:spcPct val="0"/>
              </a:spcBef>
            </a:pPr>
            <a:r>
              <a:rPr lang="en-US" altLang="en-US" dirty="0" smtClean="0"/>
              <a:t>http://montgomerycert.org/storm-camp/</a:t>
            </a:r>
          </a:p>
          <a:p>
            <a:endParaRPr lang="en-US" dirty="0"/>
          </a:p>
        </p:txBody>
      </p:sp>
      <p:sp>
        <p:nvSpPr>
          <p:cNvPr id="4" name="Slide Number Placeholder 3"/>
          <p:cNvSpPr>
            <a:spLocks noGrp="1"/>
          </p:cNvSpPr>
          <p:nvPr>
            <p:ph type="sldNum" sz="quarter" idx="10"/>
          </p:nvPr>
        </p:nvSpPr>
        <p:spPr/>
        <p:txBody>
          <a:bodyPr/>
          <a:lstStyle/>
          <a:p>
            <a:fld id="{A2EABFB0-1744-4638-9096-5F59DEEC1EF8}" type="slidenum">
              <a:rPr lang="en-US" smtClean="0"/>
              <a:t>14</a:t>
            </a:fld>
            <a:endParaRPr lang="en-US"/>
          </a:p>
        </p:txBody>
      </p:sp>
    </p:spTree>
    <p:extLst>
      <p:ext uri="{BB962C8B-B14F-4D97-AF65-F5344CB8AC3E}">
        <p14:creationId xmlns:p14="http://schemas.microsoft.com/office/powerpoint/2010/main" val="3187456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15</a:t>
            </a:fld>
            <a:endParaRPr lang="en-US"/>
          </a:p>
        </p:txBody>
      </p:sp>
    </p:spTree>
    <p:extLst>
      <p:ext uri="{BB962C8B-B14F-4D97-AF65-F5344CB8AC3E}">
        <p14:creationId xmlns:p14="http://schemas.microsoft.com/office/powerpoint/2010/main" val="156210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16</a:t>
            </a:fld>
            <a:endParaRPr lang="en-US"/>
          </a:p>
        </p:txBody>
      </p:sp>
    </p:spTree>
    <p:extLst>
      <p:ext uri="{BB962C8B-B14F-4D97-AF65-F5344CB8AC3E}">
        <p14:creationId xmlns:p14="http://schemas.microsoft.com/office/powerpoint/2010/main" val="315459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17</a:t>
            </a:fld>
            <a:endParaRPr lang="en-US"/>
          </a:p>
        </p:txBody>
      </p:sp>
    </p:spTree>
    <p:extLst>
      <p:ext uri="{BB962C8B-B14F-4D97-AF65-F5344CB8AC3E}">
        <p14:creationId xmlns:p14="http://schemas.microsoft.com/office/powerpoint/2010/main" val="3515908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Members may attend additional training and/or “refreshers” sessions as well as lectures from experts.</a:t>
            </a:r>
          </a:p>
          <a:p>
            <a:pPr eaLnBrk="1" hangingPunct="1">
              <a:spcBef>
                <a:spcPct val="0"/>
              </a:spcBef>
            </a:pPr>
            <a:r>
              <a:rPr lang="en-US" altLang="en-US" dirty="0" smtClean="0"/>
              <a:t>Examples:</a:t>
            </a:r>
          </a:p>
          <a:p>
            <a:pPr eaLnBrk="1" hangingPunct="1">
              <a:spcBef>
                <a:spcPct val="0"/>
              </a:spcBef>
            </a:pPr>
            <a:endParaRPr lang="en-US" altLang="en-US" dirty="0" smtClean="0"/>
          </a:p>
          <a:p>
            <a:pPr eaLnBrk="1" hangingPunct="1">
              <a:spcBef>
                <a:spcPct val="0"/>
              </a:spcBef>
            </a:pPr>
            <a:r>
              <a:rPr lang="en-US" altLang="en-US" dirty="0" smtClean="0"/>
              <a:t>Hazardous Materials </a:t>
            </a:r>
          </a:p>
          <a:p>
            <a:pPr eaLnBrk="1" hangingPunct="1">
              <a:spcBef>
                <a:spcPct val="0"/>
              </a:spcBef>
            </a:pPr>
            <a:r>
              <a:rPr lang="en-US" altLang="en-US" dirty="0" smtClean="0"/>
              <a:t>Metro (WMATA) security</a:t>
            </a:r>
          </a:p>
          <a:p>
            <a:pPr eaLnBrk="1" hangingPunct="1">
              <a:spcBef>
                <a:spcPct val="0"/>
              </a:spcBef>
            </a:pPr>
            <a:r>
              <a:rPr lang="en-US" altLang="en-US" dirty="0" smtClean="0"/>
              <a:t>Use of Dogs in SAR activities</a:t>
            </a:r>
          </a:p>
          <a:p>
            <a:pPr eaLnBrk="1" hangingPunct="1">
              <a:spcBef>
                <a:spcPct val="0"/>
              </a:spcBef>
            </a:pPr>
            <a:r>
              <a:rPr lang="en-US" altLang="en-US" dirty="0" smtClean="0"/>
              <a:t>Active shooter </a:t>
            </a:r>
          </a:p>
          <a:p>
            <a:pPr eaLnBrk="1" hangingPunct="1">
              <a:spcBef>
                <a:spcPct val="0"/>
              </a:spcBef>
            </a:pPr>
            <a:r>
              <a:rPr lang="en-US" altLang="en-US" dirty="0" smtClean="0"/>
              <a:t>Power issues during emergencies</a:t>
            </a:r>
          </a:p>
          <a:p>
            <a:endParaRPr lang="en-US" dirty="0" smtClean="0"/>
          </a:p>
          <a:p>
            <a:endParaRPr lang="en-US" dirty="0" smtClean="0"/>
          </a:p>
          <a:p>
            <a:pPr eaLnBrk="1" hangingPunct="1">
              <a:spcBef>
                <a:spcPct val="0"/>
              </a:spcBef>
            </a:pPr>
            <a:r>
              <a:rPr lang="en-US" altLang="en-US" dirty="0"/>
              <a:t>They also participate in multi-jurisdiction and multi-agencies drills/exercises. </a:t>
            </a:r>
          </a:p>
          <a:p>
            <a:pPr eaLnBrk="1" hangingPunct="1">
              <a:spcBef>
                <a:spcPct val="0"/>
              </a:spcBef>
            </a:pPr>
            <a:endParaRPr lang="en-US" altLang="en-US" dirty="0"/>
          </a:p>
          <a:p>
            <a:pPr eaLnBrk="1" hangingPunct="1">
              <a:spcBef>
                <a:spcPct val="0"/>
              </a:spcBef>
            </a:pPr>
            <a:r>
              <a:rPr lang="en-US" altLang="en-US" dirty="0"/>
              <a:t>CERT CON (Wash. Metro Area CERT and F&amp;R agencies)</a:t>
            </a:r>
          </a:p>
          <a:p>
            <a:pPr eaLnBrk="1" hangingPunct="1">
              <a:spcBef>
                <a:spcPct val="0"/>
              </a:spcBef>
            </a:pPr>
            <a:r>
              <a:rPr lang="en-US" altLang="en-US" dirty="0" err="1"/>
              <a:t>CapShield</a:t>
            </a:r>
            <a:r>
              <a:rPr lang="en-US" altLang="en-US" dirty="0"/>
              <a:t> (Wash. Metro Area CERT and United States Army)</a:t>
            </a:r>
          </a:p>
          <a:p>
            <a:endParaRPr lang="en-US" dirty="0"/>
          </a:p>
        </p:txBody>
      </p:sp>
      <p:sp>
        <p:nvSpPr>
          <p:cNvPr id="4" name="Slide Number Placeholder 3"/>
          <p:cNvSpPr>
            <a:spLocks noGrp="1"/>
          </p:cNvSpPr>
          <p:nvPr>
            <p:ph type="sldNum" sz="quarter" idx="10"/>
          </p:nvPr>
        </p:nvSpPr>
        <p:spPr/>
        <p:txBody>
          <a:bodyPr/>
          <a:lstStyle/>
          <a:p>
            <a:fld id="{A2EABFB0-1744-4638-9096-5F59DEEC1EF8}" type="slidenum">
              <a:rPr lang="en-US" smtClean="0"/>
              <a:t>18</a:t>
            </a:fld>
            <a:endParaRPr lang="en-US"/>
          </a:p>
        </p:txBody>
      </p:sp>
    </p:spTree>
    <p:extLst>
      <p:ext uri="{BB962C8B-B14F-4D97-AF65-F5344CB8AC3E}">
        <p14:creationId xmlns:p14="http://schemas.microsoft.com/office/powerpoint/2010/main" val="1154738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19</a:t>
            </a:fld>
            <a:endParaRPr lang="en-US"/>
          </a:p>
        </p:txBody>
      </p:sp>
    </p:spTree>
    <p:extLst>
      <p:ext uri="{BB962C8B-B14F-4D97-AF65-F5344CB8AC3E}">
        <p14:creationId xmlns:p14="http://schemas.microsoft.com/office/powerpoint/2010/main" val="155487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p:spPr>
        <p:txBody>
          <a:bodyPr/>
          <a:lstStyle/>
          <a:p>
            <a:endParaRPr lang="en-US" smtClean="0"/>
          </a:p>
        </p:txBody>
      </p:sp>
      <p:sp>
        <p:nvSpPr>
          <p:cNvPr id="37892" name="Slide Number Placeholder 3"/>
          <p:cNvSpPr>
            <a:spLocks noGrp="1"/>
          </p:cNvSpPr>
          <p:nvPr>
            <p:ph type="sldNum" sz="quarter" idx="5"/>
          </p:nvPr>
        </p:nvSpPr>
        <p:spPr>
          <a:noFill/>
        </p:spPr>
        <p:txBody>
          <a:bodyPr/>
          <a:lstStyle>
            <a:lvl1pPr defTabSz="930219">
              <a:defRPr>
                <a:solidFill>
                  <a:schemeClr val="tx1"/>
                </a:solidFill>
                <a:latin typeface="Arial" charset="0"/>
                <a:cs typeface="Arial" charset="0"/>
              </a:defRPr>
            </a:lvl1pPr>
            <a:lvl2pPr marL="716025" indent="-275394" defTabSz="930219">
              <a:defRPr>
                <a:solidFill>
                  <a:schemeClr val="tx1"/>
                </a:solidFill>
                <a:latin typeface="Arial" charset="0"/>
                <a:cs typeface="Arial" charset="0"/>
              </a:defRPr>
            </a:lvl2pPr>
            <a:lvl3pPr marL="1101577" indent="-220316" defTabSz="930219">
              <a:defRPr>
                <a:solidFill>
                  <a:schemeClr val="tx1"/>
                </a:solidFill>
                <a:latin typeface="Arial" charset="0"/>
                <a:cs typeface="Arial" charset="0"/>
              </a:defRPr>
            </a:lvl3pPr>
            <a:lvl4pPr marL="1542207" indent="-220316" defTabSz="930219">
              <a:defRPr>
                <a:solidFill>
                  <a:schemeClr val="tx1"/>
                </a:solidFill>
                <a:latin typeface="Arial" charset="0"/>
                <a:cs typeface="Arial" charset="0"/>
              </a:defRPr>
            </a:lvl4pPr>
            <a:lvl5pPr marL="1982838" indent="-220316" defTabSz="930219">
              <a:defRPr>
                <a:solidFill>
                  <a:schemeClr val="tx1"/>
                </a:solidFill>
                <a:latin typeface="Arial" charset="0"/>
                <a:cs typeface="Arial" charset="0"/>
              </a:defRPr>
            </a:lvl5pPr>
            <a:lvl6pPr marL="2423468" indent="-220316" defTabSz="930219" eaLnBrk="0" fontAlgn="base" hangingPunct="0">
              <a:spcBef>
                <a:spcPct val="0"/>
              </a:spcBef>
              <a:spcAft>
                <a:spcPct val="0"/>
              </a:spcAft>
              <a:defRPr>
                <a:solidFill>
                  <a:schemeClr val="tx1"/>
                </a:solidFill>
                <a:latin typeface="Arial" charset="0"/>
                <a:cs typeface="Arial" charset="0"/>
              </a:defRPr>
            </a:lvl6pPr>
            <a:lvl7pPr marL="2864099" indent="-220316" defTabSz="930219" eaLnBrk="0" fontAlgn="base" hangingPunct="0">
              <a:spcBef>
                <a:spcPct val="0"/>
              </a:spcBef>
              <a:spcAft>
                <a:spcPct val="0"/>
              </a:spcAft>
              <a:defRPr>
                <a:solidFill>
                  <a:schemeClr val="tx1"/>
                </a:solidFill>
                <a:latin typeface="Arial" charset="0"/>
                <a:cs typeface="Arial" charset="0"/>
              </a:defRPr>
            </a:lvl7pPr>
            <a:lvl8pPr marL="3304728" indent="-220316" defTabSz="930219" eaLnBrk="0" fontAlgn="base" hangingPunct="0">
              <a:spcBef>
                <a:spcPct val="0"/>
              </a:spcBef>
              <a:spcAft>
                <a:spcPct val="0"/>
              </a:spcAft>
              <a:defRPr>
                <a:solidFill>
                  <a:schemeClr val="tx1"/>
                </a:solidFill>
                <a:latin typeface="Arial" charset="0"/>
                <a:cs typeface="Arial" charset="0"/>
              </a:defRPr>
            </a:lvl8pPr>
            <a:lvl9pPr marL="3745359" indent="-220316" defTabSz="930219" eaLnBrk="0" fontAlgn="base" hangingPunct="0">
              <a:spcBef>
                <a:spcPct val="0"/>
              </a:spcBef>
              <a:spcAft>
                <a:spcPct val="0"/>
              </a:spcAft>
              <a:defRPr>
                <a:solidFill>
                  <a:schemeClr val="tx1"/>
                </a:solidFill>
                <a:latin typeface="Arial" charset="0"/>
                <a:cs typeface="Arial" charset="0"/>
              </a:defRPr>
            </a:lvl9pPr>
          </a:lstStyle>
          <a:p>
            <a:fld id="{7A77ACB0-F107-4639-B5D1-6E10874DD5EA}" type="slidenum">
              <a:rPr lang="en-US" smtClean="0">
                <a:latin typeface="Calibri" pitchFamily="34" charset="0"/>
              </a:rPr>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a:xfrm>
            <a:off x="389467" y="4267200"/>
            <a:ext cx="6231467" cy="4876800"/>
          </a:xfrm>
        </p:spPr>
        <p:txBody>
          <a:bodyPr/>
          <a:lstStyle/>
          <a:p>
            <a:pPr defTabSz="949339">
              <a:spcBef>
                <a:spcPts val="611"/>
              </a:spcBef>
              <a:defRPr/>
            </a:pPr>
            <a:r>
              <a:rPr lang="en-US" sz="900" dirty="0"/>
              <a:t>As noted before, we have an ongoing initiative associated to collecting SITREPs from our members who have mobile devices and access to the Internet.</a:t>
            </a:r>
          </a:p>
          <a:p>
            <a:pPr defTabSz="949339">
              <a:spcBef>
                <a:spcPts val="611"/>
              </a:spcBef>
              <a:defRPr/>
            </a:pPr>
            <a:r>
              <a:rPr lang="en-US" sz="900" dirty="0"/>
              <a:t>Before I go any further, the graphic you see here is a </a:t>
            </a:r>
            <a:r>
              <a:rPr lang="en-US" sz="900" b="1" dirty="0"/>
              <a:t>map of Montgomery County, Maryland </a:t>
            </a:r>
            <a:r>
              <a:rPr lang="en-US" sz="900" dirty="0"/>
              <a:t>where our members live</a:t>
            </a:r>
          </a:p>
          <a:p>
            <a:pPr defTabSz="949339">
              <a:spcBef>
                <a:spcPts val="611"/>
              </a:spcBef>
              <a:defRPr/>
            </a:pPr>
            <a:r>
              <a:rPr lang="en-US" sz="900" dirty="0"/>
              <a:t>The red dots represent the zip codes where SITREPs were generated during the March 6, 2013 snow storm. We performed this initiative simultaneously while providing social media monitoring support within the EOC. Do you see the value here? SITREPs coming into CERT POCs within the EOC? Real-time situational awareness from credible sources?</a:t>
            </a:r>
          </a:p>
          <a:p>
            <a:pPr defTabSz="949339">
              <a:spcBef>
                <a:spcPts val="611"/>
              </a:spcBef>
              <a:defRPr/>
            </a:pPr>
            <a:r>
              <a:rPr lang="en-US" sz="900" dirty="0"/>
              <a:t>Let me give you a little background on this initiative:</a:t>
            </a:r>
          </a:p>
          <a:p>
            <a:pPr>
              <a:spcBef>
                <a:spcPts val="611"/>
              </a:spcBef>
            </a:pPr>
            <a:r>
              <a:rPr lang="en-US" sz="900" dirty="0"/>
              <a:t>The original purpose behind it was to test the effectiveness of sending and capturing SITREPS during an actual emergency utilizing mobile devices. With that said, we sent a message within 48 hours of the storm to all 400+ CERT members of Montgomery County. We developed a template that sought specific information. The template sought first, at what time did they generate the report, then it asked what zip code did the reside in, did they have power at their home (and yes, you can still communicate on your mobile device without power to your home provided you have a charge left on your device), how were the road conditions in their community (i.e., plowed?); were there any obstacles on their property or within site (e.g., trees down). Members of CERT were requested to observe the weather conditions from the safety of their home. </a:t>
            </a:r>
          </a:p>
          <a:p>
            <a:pPr>
              <a:spcBef>
                <a:spcPts val="611"/>
              </a:spcBef>
            </a:pPr>
            <a:r>
              <a:rPr lang="en-US" sz="900" dirty="0"/>
              <a:t>By the end of the snow storm and consolidating of received SITREPs, we had received reports from 9 different zip code zones in the county.</a:t>
            </a:r>
          </a:p>
          <a:p>
            <a:pPr defTabSz="949339">
              <a:spcBef>
                <a:spcPts val="611"/>
              </a:spcBef>
              <a:defRPr/>
            </a:pPr>
            <a:r>
              <a:rPr lang="en-US" sz="900" dirty="0"/>
              <a:t>Although this was a separate effort to the social media monitoring effort, it still proved the two initiatives could be tied together in future emergencies if we had a CERT member present within the EOC who could relay the consolidated SITREP information to the EOC manager. </a:t>
            </a:r>
          </a:p>
          <a:p>
            <a:pPr defTabSz="949339">
              <a:spcBef>
                <a:spcPts val="611"/>
              </a:spcBef>
              <a:defRPr/>
            </a:pPr>
            <a:r>
              <a:rPr lang="en-US" sz="900" dirty="0"/>
              <a:t>We were impressed by the number of contributors to this initiative given it was a last minute request of membership. Their responsiveness was excellent. Again, we asked members to provide their assessment from home. We also encouraged, but did not require, photographs. 40% of our reports contained photos. Note, if you are interested in performing a similar initiative in your agency, I would recommend you instruct your colleagues to be conscientious of the file sizes they are sending via email. 5MB images of snow in one’s front yard is not that advantageous. Instruct your colleagues to reduce the file size before sending otherwise you bog down your bandwidth.</a:t>
            </a:r>
          </a:p>
          <a:p>
            <a:pPr defTabSz="949339">
              <a:spcBef>
                <a:spcPts val="611"/>
              </a:spcBef>
              <a:defRPr/>
            </a:pPr>
            <a:r>
              <a:rPr lang="en-US" sz="900" dirty="0"/>
              <a:t>In addition to templates allowing for consistency in reporting, they provided us the ability to easily develop a comprehensive SITREP and to generate statistics that could be used in real-time during the storm as well as for after action reports. Again, we were impressed by the number of SITREPs generated on such short notice. </a:t>
            </a:r>
            <a:r>
              <a:rPr lang="en-US" sz="900" b="1" dirty="0"/>
              <a:t>Since we performed this first initiative, we have repeated it eight times – 7 snow storms and 1 EF-0 which occurred in June 2013 (with 75 mph) whose path length was 17.3 miles according to the National Weather Service</a:t>
            </a:r>
          </a:p>
        </p:txBody>
      </p:sp>
      <p:sp>
        <p:nvSpPr>
          <p:cNvPr id="4" name="Slide Number Placeholder 3"/>
          <p:cNvSpPr>
            <a:spLocks noGrp="1"/>
          </p:cNvSpPr>
          <p:nvPr>
            <p:ph type="sldNum" sz="quarter" idx="10"/>
          </p:nvPr>
        </p:nvSpPr>
        <p:spPr/>
        <p:txBody>
          <a:bodyPr/>
          <a:lstStyle/>
          <a:p>
            <a:pPr>
              <a:defRPr/>
            </a:pPr>
            <a:fld id="{619BBD09-921B-45BA-BA7D-6CBF9529A724}" type="slidenum">
              <a:rPr lang="en-US" smtClean="0"/>
              <a:pPr>
                <a:defRPr/>
              </a:pPr>
              <a:t>20</a:t>
            </a:fld>
            <a:endParaRPr lang="en-US"/>
          </a:p>
        </p:txBody>
      </p:sp>
    </p:spTree>
    <p:extLst>
      <p:ext uri="{BB962C8B-B14F-4D97-AF65-F5344CB8AC3E}">
        <p14:creationId xmlns:p14="http://schemas.microsoft.com/office/powerpoint/2010/main" val="309228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a:xfrm>
            <a:off x="389467" y="4415790"/>
            <a:ext cx="6231467" cy="4728210"/>
          </a:xfrm>
        </p:spPr>
        <p:txBody>
          <a:bodyPr/>
          <a:lstStyle/>
          <a:p>
            <a:pPr>
              <a:spcBef>
                <a:spcPts val="1200"/>
              </a:spcBef>
            </a:pPr>
            <a:r>
              <a:rPr lang="en-US" sz="1000" dirty="0"/>
              <a:t>The first couple months of 2014 have been busy with performing SITREPs. We are excited  to see the participation from our newest CERT graduates as well as CERT members that had not previously engaged in this valuable initiative. We concluded that the increase in the number of participants for several of the storms had to due mainly with the magnitude of the storm. For example, we had between 5 and 8 inches of snow with the January 21</a:t>
            </a:r>
            <a:r>
              <a:rPr lang="en-US" sz="1000" baseline="30000" dirty="0"/>
              <a:t>st</a:t>
            </a:r>
            <a:r>
              <a:rPr lang="en-US" sz="1000" dirty="0"/>
              <a:t> snow storm, and we had between 13 and 18 inches of snow with the February 13</a:t>
            </a:r>
            <a:r>
              <a:rPr lang="en-US" sz="1000" baseline="30000" dirty="0"/>
              <a:t>th</a:t>
            </a:r>
            <a:r>
              <a:rPr lang="en-US" sz="1000" dirty="0"/>
              <a:t> snow storm.</a:t>
            </a:r>
          </a:p>
          <a:p>
            <a:pPr>
              <a:spcBef>
                <a:spcPts val="1200"/>
              </a:spcBef>
            </a:pPr>
            <a:r>
              <a:rPr lang="en-US" sz="1000" dirty="0"/>
              <a:t>I wish to highlight several observations from our two largest SITREP efforts that occurred this year:</a:t>
            </a:r>
          </a:p>
          <a:p>
            <a:pPr>
              <a:spcBef>
                <a:spcPts val="1200"/>
              </a:spcBef>
            </a:pPr>
            <a:r>
              <a:rPr lang="en-US" sz="1000" b="1" dirty="0"/>
              <a:t>For the January 21</a:t>
            </a:r>
            <a:r>
              <a:rPr lang="en-US" sz="1000" b="1" baseline="30000" dirty="0"/>
              <a:t>st</a:t>
            </a:r>
            <a:r>
              <a:rPr lang="en-US" sz="1000" b="1" dirty="0"/>
              <a:t> snow storm:</a:t>
            </a:r>
          </a:p>
          <a:p>
            <a:pPr marL="171425" indent="-171425">
              <a:buFont typeface="Arial" panose="020B0604020202020204" pitchFamily="34" charset="0"/>
              <a:buChar char="•"/>
            </a:pPr>
            <a:r>
              <a:rPr lang="en-US" sz="1000" dirty="0"/>
              <a:t>113 SITREPs received in the fourteen hour span, 42 were received in the first five hours of the snow storm, accounting for 37% of all SITREPs received. As the snow picked up, as the forecasted predicted, the next five hours of receiving SITREPs saw the largest percentage of contributions – 42% (49 SITREPs)</a:t>
            </a:r>
          </a:p>
          <a:p>
            <a:pPr marL="171425" indent="-171425">
              <a:spcBef>
                <a:spcPts val="1200"/>
              </a:spcBef>
              <a:buFont typeface="Arial" panose="020B0604020202020204" pitchFamily="34" charset="0"/>
              <a:buChar char="•"/>
            </a:pPr>
            <a:r>
              <a:rPr lang="en-US" sz="1000" dirty="0"/>
              <a:t>The final four hours saw the lowest amount of contributions as the storm had subsided and the announced deadline of 11:00pm approached</a:t>
            </a:r>
          </a:p>
          <a:p>
            <a:pPr marL="171425" indent="-171425">
              <a:spcBef>
                <a:spcPts val="1200"/>
              </a:spcBef>
              <a:buFont typeface="Arial" panose="020B0604020202020204" pitchFamily="34" charset="0"/>
              <a:buChar char="•"/>
            </a:pPr>
            <a:r>
              <a:rPr lang="en-US" sz="1000" dirty="0"/>
              <a:t>Over 20% of Montgomery County’s zip codes were represented in the 113 SITREPs from CERT members</a:t>
            </a:r>
          </a:p>
          <a:p>
            <a:pPr>
              <a:spcBef>
                <a:spcPts val="1200"/>
              </a:spcBef>
            </a:pPr>
            <a:r>
              <a:rPr lang="en-US" sz="1000" b="1" dirty="0"/>
              <a:t>For the February 13</a:t>
            </a:r>
            <a:r>
              <a:rPr lang="en-US" sz="1000" b="1" baseline="30000" dirty="0"/>
              <a:t>th</a:t>
            </a:r>
            <a:r>
              <a:rPr lang="en-US" sz="1000" b="1" dirty="0"/>
              <a:t> snow storm:</a:t>
            </a:r>
          </a:p>
          <a:p>
            <a:pPr marL="171425" indent="-171425">
              <a:buFont typeface="Arial" panose="020B0604020202020204" pitchFamily="34" charset="0"/>
              <a:buChar char="•"/>
            </a:pPr>
            <a:r>
              <a:rPr lang="en-US" sz="1000" dirty="0"/>
              <a:t>125 SITREPs received . 31 SITREPs (25%) contained pictures and 40 CERT members contributed – largest amount of contributors ever</a:t>
            </a:r>
          </a:p>
          <a:p>
            <a:pPr marL="171425" indent="-171425">
              <a:spcBef>
                <a:spcPts val="1200"/>
              </a:spcBef>
              <a:buFont typeface="Arial" panose="020B0604020202020204" pitchFamily="34" charset="0"/>
              <a:buChar char="•"/>
            </a:pPr>
            <a:r>
              <a:rPr lang="en-US" sz="1000" dirty="0"/>
              <a:t>32% were unique (aka - not the same contributor) – lower than past contributions but this may be in part due to the large amount of SITREPs received</a:t>
            </a:r>
          </a:p>
          <a:p>
            <a:pPr marL="171425" indent="-171425">
              <a:spcBef>
                <a:spcPts val="1200"/>
              </a:spcBef>
              <a:buFont typeface="Arial" panose="020B0604020202020204" pitchFamily="34" charset="0"/>
              <a:buChar char="•"/>
            </a:pPr>
            <a:r>
              <a:rPr lang="en-US" sz="1000" dirty="0"/>
              <a:t>There were no reports of power outages</a:t>
            </a:r>
          </a:p>
          <a:p>
            <a:pPr>
              <a:spcBef>
                <a:spcPts val="1200"/>
              </a:spcBef>
            </a:pPr>
            <a:r>
              <a:rPr lang="en-US" sz="1000" dirty="0"/>
              <a:t>SITREPs for past three </a:t>
            </a:r>
            <a:r>
              <a:rPr lang="en-US" sz="1000" u="sng" dirty="0"/>
              <a:t>major</a:t>
            </a:r>
            <a:r>
              <a:rPr lang="en-US" sz="1000" dirty="0"/>
              <a:t> snow storms have steadily increased (85 SITREPs with the Dec 8 2013 storm (not shown here); 113 with the Jan 21st storm; and 125 with the Feb 13th storm)</a:t>
            </a:r>
          </a:p>
          <a:p>
            <a:pPr>
              <a:spcBef>
                <a:spcPts val="1200"/>
              </a:spcBef>
            </a:pPr>
            <a:endParaRPr lang="en-US" dirty="0"/>
          </a:p>
          <a:p>
            <a:pPr>
              <a:spcBef>
                <a:spcPts val="1200"/>
              </a:spcBef>
            </a:pPr>
            <a:endParaRPr lang="en-US" dirty="0"/>
          </a:p>
        </p:txBody>
      </p:sp>
      <p:sp>
        <p:nvSpPr>
          <p:cNvPr id="4" name="Slide Number Placeholder 3"/>
          <p:cNvSpPr>
            <a:spLocks noGrp="1"/>
          </p:cNvSpPr>
          <p:nvPr>
            <p:ph type="sldNum" sz="quarter" idx="10"/>
          </p:nvPr>
        </p:nvSpPr>
        <p:spPr/>
        <p:txBody>
          <a:bodyPr/>
          <a:lstStyle/>
          <a:p>
            <a:pPr>
              <a:defRPr/>
            </a:pPr>
            <a:fld id="{619BBD09-921B-45BA-BA7D-6CBF9529A724}" type="slidenum">
              <a:rPr lang="en-US" smtClean="0"/>
              <a:pPr>
                <a:defRPr/>
              </a:pPr>
              <a:t>21</a:t>
            </a:fld>
            <a:endParaRPr lang="en-US" dirty="0"/>
          </a:p>
        </p:txBody>
      </p:sp>
    </p:spTree>
    <p:extLst>
      <p:ext uri="{BB962C8B-B14F-4D97-AF65-F5344CB8AC3E}">
        <p14:creationId xmlns:p14="http://schemas.microsoft.com/office/powerpoint/2010/main" val="185288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a:xfrm>
            <a:off x="389467" y="4415790"/>
            <a:ext cx="6231467" cy="4347210"/>
          </a:xfrm>
        </p:spPr>
        <p:txBody>
          <a:bodyPr/>
          <a:lstStyle/>
          <a:p>
            <a:pPr>
              <a:spcBef>
                <a:spcPts val="1223"/>
              </a:spcBef>
            </a:pPr>
            <a:r>
              <a:rPr lang="en-US" sz="1000" dirty="0"/>
              <a:t>So, at 5:30am, we arrived at the EOC to prepare for its activation at 6:00am.</a:t>
            </a:r>
          </a:p>
          <a:p>
            <a:pPr>
              <a:spcBef>
                <a:spcPts val="1223"/>
              </a:spcBef>
            </a:pPr>
            <a:r>
              <a:rPr lang="en-US" sz="1000" dirty="0"/>
              <a:t>This is how it worked, during our two shifts, from our desktop location in the EOC. We monitored both Facebook and Twitter through our Montgomery County CERT accounts</a:t>
            </a:r>
          </a:p>
          <a:p>
            <a:pPr>
              <a:spcBef>
                <a:spcPts val="1223"/>
              </a:spcBef>
            </a:pPr>
            <a:r>
              <a:rPr lang="en-US" sz="1000" b="1" dirty="0"/>
              <a:t>Phase 1:</a:t>
            </a:r>
          </a:p>
          <a:p>
            <a:r>
              <a:rPr lang="en-US" sz="1000" dirty="0"/>
              <a:t>We used a Social Media Management Dashboard to search hashtags and generate search strings. We extracted valuable links from posts and tweets, generated an archive of hashtags that were prominent during the snow storm, continued to increase our list of followers as they appeared online with valuable information, reviewed the content for accuracy and consolidated information.</a:t>
            </a:r>
          </a:p>
          <a:p>
            <a:pPr>
              <a:spcBef>
                <a:spcPts val="1223"/>
              </a:spcBef>
            </a:pPr>
            <a:r>
              <a:rPr lang="en-US" sz="1000" b="1" dirty="0"/>
              <a:t>Phase 2:</a:t>
            </a:r>
          </a:p>
          <a:p>
            <a:r>
              <a:rPr lang="en-US" sz="1000" dirty="0"/>
              <a:t>After having weeded out the noise, we took the consolidated information and shared it with EOC officials</a:t>
            </a:r>
          </a:p>
          <a:p>
            <a:pPr>
              <a:spcBef>
                <a:spcPts val="1223"/>
              </a:spcBef>
            </a:pPr>
            <a:r>
              <a:rPr lang="en-US" sz="1000" b="1" dirty="0"/>
              <a:t>Phase 3:</a:t>
            </a:r>
          </a:p>
          <a:p>
            <a:r>
              <a:rPr lang="en-US" sz="1000" dirty="0"/>
              <a:t>During this phase, the EOC officials could decide whether to post information on social media platforms based on the information we provided. If they elected to do so, the message that was crafted would have been done through the agency’s official Twitter account – not Montgomery County CERT – we were to remain transparent.</a:t>
            </a:r>
          </a:p>
          <a:p>
            <a:pPr>
              <a:spcBef>
                <a:spcPts val="1223"/>
              </a:spcBef>
            </a:pPr>
            <a:r>
              <a:rPr lang="en-US" sz="1000" b="1" dirty="0"/>
              <a:t>Phase 4:</a:t>
            </a:r>
          </a:p>
          <a:p>
            <a:r>
              <a:rPr lang="en-US" sz="1000" dirty="0"/>
              <a:t>Now, with EOC officials having verified information from a trustworthy source, they were able to develop solid posts and tweets and communicate on social media platforms thus ensuring accurate information was being disseminated by an authoritative source and ultimately shared by public  which in turn ensures accurate information gets distributed and potentially eliminates rumors or clarifies reports. Case in point, the marina fire could have used a report by the official agency early on in the fire, when social media reports by the public were being spread indicating that homes were on fire. Had the agency (or someone from the EOC) been monitoring social media during the emergency, they could have clarified the intensity of the fire and that no homes were involved.</a:t>
            </a:r>
          </a:p>
        </p:txBody>
      </p:sp>
      <p:sp>
        <p:nvSpPr>
          <p:cNvPr id="4" name="Slide Number Placeholder 3"/>
          <p:cNvSpPr>
            <a:spLocks noGrp="1"/>
          </p:cNvSpPr>
          <p:nvPr>
            <p:ph type="sldNum" sz="quarter" idx="10"/>
          </p:nvPr>
        </p:nvSpPr>
        <p:spPr/>
        <p:txBody>
          <a:bodyPr/>
          <a:lstStyle/>
          <a:p>
            <a:pPr>
              <a:defRPr/>
            </a:pPr>
            <a:fld id="{619BBD09-921B-45BA-BA7D-6CBF9529A724}" type="slidenum">
              <a:rPr lang="en-US" smtClean="0"/>
              <a:pPr>
                <a:defRPr/>
              </a:pPr>
              <a:t>22</a:t>
            </a:fld>
            <a:endParaRPr lang="en-US"/>
          </a:p>
        </p:txBody>
      </p:sp>
    </p:spTree>
    <p:extLst>
      <p:ext uri="{BB962C8B-B14F-4D97-AF65-F5344CB8AC3E}">
        <p14:creationId xmlns:p14="http://schemas.microsoft.com/office/powerpoint/2010/main" val="3591733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23</a:t>
            </a:fld>
            <a:endParaRPr lang="en-US"/>
          </a:p>
        </p:txBody>
      </p:sp>
    </p:spTree>
    <p:extLst>
      <p:ext uri="{BB962C8B-B14F-4D97-AF65-F5344CB8AC3E}">
        <p14:creationId xmlns:p14="http://schemas.microsoft.com/office/powerpoint/2010/main" val="2005299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24</a:t>
            </a:fld>
            <a:endParaRPr lang="en-US"/>
          </a:p>
        </p:txBody>
      </p:sp>
    </p:spTree>
    <p:extLst>
      <p:ext uri="{BB962C8B-B14F-4D97-AF65-F5344CB8AC3E}">
        <p14:creationId xmlns:p14="http://schemas.microsoft.com/office/powerpoint/2010/main" val="98583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25</a:t>
            </a:fld>
            <a:endParaRPr lang="en-US"/>
          </a:p>
        </p:txBody>
      </p:sp>
    </p:spTree>
    <p:extLst>
      <p:ext uri="{BB962C8B-B14F-4D97-AF65-F5344CB8AC3E}">
        <p14:creationId xmlns:p14="http://schemas.microsoft.com/office/powerpoint/2010/main" val="2043303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26</a:t>
            </a:fld>
            <a:endParaRPr lang="en-US"/>
          </a:p>
        </p:txBody>
      </p:sp>
    </p:spTree>
    <p:extLst>
      <p:ext uri="{BB962C8B-B14F-4D97-AF65-F5344CB8AC3E}">
        <p14:creationId xmlns:p14="http://schemas.microsoft.com/office/powerpoint/2010/main" val="338779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p:spPr>
        <p:txBody>
          <a:bodyPr/>
          <a:lstStyle/>
          <a:p>
            <a:endParaRPr lang="en-US" smtClean="0"/>
          </a:p>
        </p:txBody>
      </p:sp>
      <p:sp>
        <p:nvSpPr>
          <p:cNvPr id="46084" name="Slide Number Placeholder 3"/>
          <p:cNvSpPr>
            <a:spLocks noGrp="1"/>
          </p:cNvSpPr>
          <p:nvPr>
            <p:ph type="sldNum" sz="quarter" idx="5"/>
          </p:nvPr>
        </p:nvSpPr>
        <p:spPr>
          <a:noFill/>
        </p:spPr>
        <p:txBody>
          <a:bodyPr/>
          <a:lstStyle>
            <a:lvl1pPr defTabSz="930219">
              <a:defRPr>
                <a:solidFill>
                  <a:schemeClr val="tx1"/>
                </a:solidFill>
                <a:latin typeface="Arial" charset="0"/>
                <a:cs typeface="Arial" charset="0"/>
              </a:defRPr>
            </a:lvl1pPr>
            <a:lvl2pPr marL="716025" indent="-275394" defTabSz="930219">
              <a:defRPr>
                <a:solidFill>
                  <a:schemeClr val="tx1"/>
                </a:solidFill>
                <a:latin typeface="Arial" charset="0"/>
                <a:cs typeface="Arial" charset="0"/>
              </a:defRPr>
            </a:lvl2pPr>
            <a:lvl3pPr marL="1101577" indent="-220316" defTabSz="930219">
              <a:defRPr>
                <a:solidFill>
                  <a:schemeClr val="tx1"/>
                </a:solidFill>
                <a:latin typeface="Arial" charset="0"/>
                <a:cs typeface="Arial" charset="0"/>
              </a:defRPr>
            </a:lvl3pPr>
            <a:lvl4pPr marL="1542207" indent="-220316" defTabSz="930219">
              <a:defRPr>
                <a:solidFill>
                  <a:schemeClr val="tx1"/>
                </a:solidFill>
                <a:latin typeface="Arial" charset="0"/>
                <a:cs typeface="Arial" charset="0"/>
              </a:defRPr>
            </a:lvl4pPr>
            <a:lvl5pPr marL="1982838" indent="-220316" defTabSz="930219">
              <a:defRPr>
                <a:solidFill>
                  <a:schemeClr val="tx1"/>
                </a:solidFill>
                <a:latin typeface="Arial" charset="0"/>
                <a:cs typeface="Arial" charset="0"/>
              </a:defRPr>
            </a:lvl5pPr>
            <a:lvl6pPr marL="2423468" indent="-220316" defTabSz="930219" eaLnBrk="0" fontAlgn="base" hangingPunct="0">
              <a:spcBef>
                <a:spcPct val="0"/>
              </a:spcBef>
              <a:spcAft>
                <a:spcPct val="0"/>
              </a:spcAft>
              <a:defRPr>
                <a:solidFill>
                  <a:schemeClr val="tx1"/>
                </a:solidFill>
                <a:latin typeface="Arial" charset="0"/>
                <a:cs typeface="Arial" charset="0"/>
              </a:defRPr>
            </a:lvl6pPr>
            <a:lvl7pPr marL="2864099" indent="-220316" defTabSz="930219" eaLnBrk="0" fontAlgn="base" hangingPunct="0">
              <a:spcBef>
                <a:spcPct val="0"/>
              </a:spcBef>
              <a:spcAft>
                <a:spcPct val="0"/>
              </a:spcAft>
              <a:defRPr>
                <a:solidFill>
                  <a:schemeClr val="tx1"/>
                </a:solidFill>
                <a:latin typeface="Arial" charset="0"/>
                <a:cs typeface="Arial" charset="0"/>
              </a:defRPr>
            </a:lvl7pPr>
            <a:lvl8pPr marL="3304728" indent="-220316" defTabSz="930219" eaLnBrk="0" fontAlgn="base" hangingPunct="0">
              <a:spcBef>
                <a:spcPct val="0"/>
              </a:spcBef>
              <a:spcAft>
                <a:spcPct val="0"/>
              </a:spcAft>
              <a:defRPr>
                <a:solidFill>
                  <a:schemeClr val="tx1"/>
                </a:solidFill>
                <a:latin typeface="Arial" charset="0"/>
                <a:cs typeface="Arial" charset="0"/>
              </a:defRPr>
            </a:lvl8pPr>
            <a:lvl9pPr marL="3745359" indent="-220316" defTabSz="930219" eaLnBrk="0" fontAlgn="base" hangingPunct="0">
              <a:spcBef>
                <a:spcPct val="0"/>
              </a:spcBef>
              <a:spcAft>
                <a:spcPct val="0"/>
              </a:spcAft>
              <a:defRPr>
                <a:solidFill>
                  <a:schemeClr val="tx1"/>
                </a:solidFill>
                <a:latin typeface="Arial" charset="0"/>
                <a:cs typeface="Arial" charset="0"/>
              </a:defRPr>
            </a:lvl9pPr>
          </a:lstStyle>
          <a:p>
            <a:fld id="{52D2F7F0-0A54-4B19-8871-01302FBB035B}" type="slidenum">
              <a:rPr lang="en-US" smtClean="0">
                <a:latin typeface="Calibri" pitchFamily="34" charset="0"/>
              </a:rPr>
              <a:pPr/>
              <a:t>27</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93750" y="698500"/>
            <a:ext cx="55768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t>The CERT program is an all-risk, all-hazard training designed to help you be ready to protect yourself, your family, your neighbors and your neighborhood in an emergency situation. Is a positive and realistic approach to emergency and disaster situations where citizens may initially be on their own and their actions can make a difference. While people will respond to others in need without the training, one goal of the CERT program is to help them do so effectively and efficiently without placing themselves in unnecessary danger.</a:t>
            </a:r>
          </a:p>
          <a:p>
            <a:pPr eaLnBrk="1" hangingPunct="1">
              <a:spcBef>
                <a:spcPct val="0"/>
              </a:spcBef>
            </a:pPr>
            <a:endParaRPr lang="en-US" altLang="en-US" sz="1000" dirty="0"/>
          </a:p>
          <a:p>
            <a:pPr eaLnBrk="1" hangingPunct="1">
              <a:spcBef>
                <a:spcPct val="0"/>
              </a:spcBef>
            </a:pPr>
            <a:r>
              <a:rPr lang="en-US" altLang="en-US" sz="1000" dirty="0"/>
              <a:t>February of 1985: A group of LA officials went to Japan to study its extensive earthquake preparedness plans.</a:t>
            </a:r>
          </a:p>
          <a:p>
            <a:pPr eaLnBrk="1" hangingPunct="1">
              <a:spcBef>
                <a:spcPct val="0"/>
              </a:spcBef>
            </a:pPr>
            <a:r>
              <a:rPr lang="en-US" altLang="en-US" sz="1000" dirty="0"/>
              <a:t>September of 1985: A LA investigation team was sent to Mexico City following an earthquake. Volunteers are credited with more than 800 successful rescues; unfortunately, more than 100 of these untrained volunteers died during the 15-day rescue operation</a:t>
            </a:r>
          </a:p>
          <a:p>
            <a:pPr eaLnBrk="1" hangingPunct="1">
              <a:spcBef>
                <a:spcPct val="0"/>
              </a:spcBef>
            </a:pPr>
            <a:r>
              <a:rPr lang="en-US" altLang="en-US" sz="1000" dirty="0"/>
              <a:t>1986: LA Fire Department developed a pilot program to train a group of leaders in a neighborhood watch organization.</a:t>
            </a:r>
          </a:p>
          <a:p>
            <a:pPr eaLnBrk="1" hangingPunct="1">
              <a:spcBef>
                <a:spcPct val="0"/>
              </a:spcBef>
            </a:pPr>
            <a:r>
              <a:rPr lang="en-US" altLang="en-US" sz="1000" dirty="0"/>
              <a:t>1987: The Whittier Narrows earthquake demonstrated the need to expedite the training of civilians to prepare for earthquakes and other emergencies. </a:t>
            </a:r>
          </a:p>
          <a:p>
            <a:pPr eaLnBrk="1" hangingPunct="1">
              <a:spcBef>
                <a:spcPct val="0"/>
              </a:spcBef>
            </a:pPr>
            <a:r>
              <a:rPr lang="en-US" altLang="en-US" sz="1000" dirty="0"/>
              <a:t>1993: FEMA decided to make the concept and program available to communities nationwide</a:t>
            </a:r>
          </a:p>
          <a:p>
            <a:pPr eaLnBrk="1" hangingPunct="1">
              <a:spcBef>
                <a:spcPct val="0"/>
              </a:spcBef>
            </a:pPr>
            <a:r>
              <a:rPr lang="en-US" altLang="en-US" sz="1000" dirty="0"/>
              <a:t>2002:` CERT became part of the Citizen Corps, a unifying structure to link a variety of related volunteer activities to expand a community's resources for crime prevention and emergency response.</a:t>
            </a:r>
          </a:p>
          <a:p>
            <a:pPr eaLnBrk="1" hangingPunct="1">
              <a:spcBef>
                <a:spcPct val="0"/>
              </a:spcBef>
            </a:pPr>
            <a:r>
              <a:rPr lang="en-US" altLang="en-US" sz="1000" dirty="0"/>
              <a:t>2011: All 50 states are using the CERT training</a:t>
            </a:r>
            <a:r>
              <a:rPr lang="en-US" altLang="en-US" sz="1000" dirty="0"/>
              <a:t>.</a:t>
            </a:r>
          </a:p>
          <a:p>
            <a:pPr eaLnBrk="1" hangingPunct="1">
              <a:spcBef>
                <a:spcPct val="0"/>
              </a:spcBef>
            </a:pPr>
            <a:endParaRPr lang="en-US" altLang="en-US" sz="1000" dirty="0"/>
          </a:p>
          <a:p>
            <a:r>
              <a:rPr lang="en-US" sz="1000" dirty="0"/>
              <a:t>Allows you to contribute to the safety and welfare of your family and community, and how to prepare your home and workplace for disasters.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9143" indent="-288132">
              <a:defRPr>
                <a:solidFill>
                  <a:schemeClr val="tx1"/>
                </a:solidFill>
                <a:latin typeface="Verdana" pitchFamily="34" charset="0"/>
              </a:defRPr>
            </a:lvl2pPr>
            <a:lvl3pPr marL="1152528" indent="-230505">
              <a:defRPr>
                <a:solidFill>
                  <a:schemeClr val="tx1"/>
                </a:solidFill>
                <a:latin typeface="Verdana" pitchFamily="34" charset="0"/>
              </a:defRPr>
            </a:lvl3pPr>
            <a:lvl4pPr marL="1613539" indent="-230505">
              <a:defRPr>
                <a:solidFill>
                  <a:schemeClr val="tx1"/>
                </a:solidFill>
                <a:latin typeface="Verdana" pitchFamily="34" charset="0"/>
              </a:defRPr>
            </a:lvl4pPr>
            <a:lvl5pPr marL="2074550" indent="-230505">
              <a:defRPr>
                <a:solidFill>
                  <a:schemeClr val="tx1"/>
                </a:solidFill>
                <a:latin typeface="Verdana" pitchFamily="34" charset="0"/>
              </a:defRPr>
            </a:lvl5pPr>
            <a:lvl6pPr marL="2535561" indent="-230505" eaLnBrk="0" fontAlgn="base" hangingPunct="0">
              <a:spcBef>
                <a:spcPct val="0"/>
              </a:spcBef>
              <a:spcAft>
                <a:spcPct val="0"/>
              </a:spcAft>
              <a:defRPr>
                <a:solidFill>
                  <a:schemeClr val="tx1"/>
                </a:solidFill>
                <a:latin typeface="Verdana" pitchFamily="34" charset="0"/>
              </a:defRPr>
            </a:lvl6pPr>
            <a:lvl7pPr marL="2996572" indent="-230505" eaLnBrk="0" fontAlgn="base" hangingPunct="0">
              <a:spcBef>
                <a:spcPct val="0"/>
              </a:spcBef>
              <a:spcAft>
                <a:spcPct val="0"/>
              </a:spcAft>
              <a:defRPr>
                <a:solidFill>
                  <a:schemeClr val="tx1"/>
                </a:solidFill>
                <a:latin typeface="Verdana" pitchFamily="34" charset="0"/>
              </a:defRPr>
            </a:lvl7pPr>
            <a:lvl8pPr marL="3457584" indent="-230505" eaLnBrk="0" fontAlgn="base" hangingPunct="0">
              <a:spcBef>
                <a:spcPct val="0"/>
              </a:spcBef>
              <a:spcAft>
                <a:spcPct val="0"/>
              </a:spcAft>
              <a:defRPr>
                <a:solidFill>
                  <a:schemeClr val="tx1"/>
                </a:solidFill>
                <a:latin typeface="Verdana" pitchFamily="34" charset="0"/>
              </a:defRPr>
            </a:lvl8pPr>
            <a:lvl9pPr marL="3918595" indent="-230505" eaLnBrk="0" fontAlgn="base" hangingPunct="0">
              <a:spcBef>
                <a:spcPct val="0"/>
              </a:spcBef>
              <a:spcAft>
                <a:spcPct val="0"/>
              </a:spcAft>
              <a:defRPr>
                <a:solidFill>
                  <a:schemeClr val="tx1"/>
                </a:solidFill>
                <a:latin typeface="Verdana" pitchFamily="34" charset="0"/>
              </a:defRPr>
            </a:lvl9pPr>
          </a:lstStyle>
          <a:p>
            <a:fld id="{87620BDF-4E3C-45F0-BBB8-003E48BF5775}"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your CERTs</a:t>
            </a:r>
            <a:r>
              <a:rPr lang="en-US" baseline="0" dirty="0" smtClean="0"/>
              <a:t> protocol for deployments/activations </a:t>
            </a:r>
            <a:r>
              <a:rPr lang="en-US" baseline="0" smtClean="0"/>
              <a:t>and self-deployments</a:t>
            </a:r>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4</a:t>
            </a:fld>
            <a:endParaRPr lang="en-US"/>
          </a:p>
        </p:txBody>
      </p:sp>
    </p:spTree>
    <p:extLst>
      <p:ext uri="{BB962C8B-B14F-4D97-AF65-F5344CB8AC3E}">
        <p14:creationId xmlns:p14="http://schemas.microsoft.com/office/powerpoint/2010/main" val="404163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Montgomery County (CERT) Program is managed by Montgomery County Fire and Rescue Service. Montgomery County CERT members are trained in basic disaster response skills. -fire safety, light search and rescue, team organization and disaster medical operations. They are prepared to provide critical assistance to others in their neighborhoods or workplace following an event when professional responders are not immediately available to help. Additionally, Montgomery County CERT members perform safety education and emergency preparedness projects in the community.</a:t>
            </a:r>
          </a:p>
          <a:p>
            <a:endParaRPr lang="en-US" dirty="0"/>
          </a:p>
        </p:txBody>
      </p:sp>
      <p:sp>
        <p:nvSpPr>
          <p:cNvPr id="4" name="Slide Number Placeholder 3"/>
          <p:cNvSpPr>
            <a:spLocks noGrp="1"/>
          </p:cNvSpPr>
          <p:nvPr>
            <p:ph type="sldNum" sz="quarter" idx="10"/>
          </p:nvPr>
        </p:nvSpPr>
        <p:spPr/>
        <p:txBody>
          <a:bodyPr/>
          <a:lstStyle/>
          <a:p>
            <a:fld id="{A2EABFB0-1744-4638-9096-5F59DEEC1EF8}" type="slidenum">
              <a:rPr lang="en-US" smtClean="0"/>
              <a:t>5</a:t>
            </a:fld>
            <a:endParaRPr lang="en-US"/>
          </a:p>
        </p:txBody>
      </p:sp>
    </p:spTree>
    <p:extLst>
      <p:ext uri="{BB962C8B-B14F-4D97-AF65-F5344CB8AC3E}">
        <p14:creationId xmlns:p14="http://schemas.microsoft.com/office/powerpoint/2010/main" val="10327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b="0" dirty="0" smtClean="0"/>
              <a:t>CERT members can give critical assistance to others in the community or workplace following an event when professional responders are not immediately available to help</a:t>
            </a:r>
          </a:p>
          <a:p>
            <a:pPr eaLnBrk="1" hangingPunct="1">
              <a:lnSpc>
                <a:spcPct val="80000"/>
              </a:lnSpc>
            </a:pPr>
            <a:endParaRPr lang="en-US" altLang="en-US" b="0" dirty="0" smtClean="0"/>
          </a:p>
          <a:p>
            <a:pPr eaLnBrk="1" hangingPunct="1">
              <a:lnSpc>
                <a:spcPct val="80000"/>
              </a:lnSpc>
            </a:pPr>
            <a:r>
              <a:rPr lang="en-US" altLang="en-US" b="0" dirty="0" smtClean="0"/>
              <a:t>CERT members also are encouraged to support emergency response agencies by taking a more active role in safety education and emergency preparedness projects in the community</a:t>
            </a:r>
          </a:p>
        </p:txBody>
      </p:sp>
      <p:sp>
        <p:nvSpPr>
          <p:cNvPr id="4" name="Slide Number Placeholder 3"/>
          <p:cNvSpPr>
            <a:spLocks noGrp="1"/>
          </p:cNvSpPr>
          <p:nvPr>
            <p:ph type="sldNum" sz="quarter" idx="10"/>
          </p:nvPr>
        </p:nvSpPr>
        <p:spPr/>
        <p:txBody>
          <a:bodyPr/>
          <a:lstStyle/>
          <a:p>
            <a:fld id="{A2EABFB0-1744-4638-9096-5F59DEEC1EF8}" type="slidenum">
              <a:rPr lang="en-US" smtClean="0"/>
              <a:t>6</a:t>
            </a:fld>
            <a:endParaRPr lang="en-US"/>
          </a:p>
        </p:txBody>
      </p:sp>
    </p:spTree>
    <p:extLst>
      <p:ext uri="{BB962C8B-B14F-4D97-AF65-F5344CB8AC3E}">
        <p14:creationId xmlns:p14="http://schemas.microsoft.com/office/powerpoint/2010/main" val="98592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7</a:t>
            </a:fld>
            <a:endParaRPr lang="en-US"/>
          </a:p>
        </p:txBody>
      </p:sp>
    </p:spTree>
    <p:extLst>
      <p:ext uri="{BB962C8B-B14F-4D97-AF65-F5344CB8AC3E}">
        <p14:creationId xmlns:p14="http://schemas.microsoft.com/office/powerpoint/2010/main" val="42032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Participation in different events as part of the group outreach effort are very common. </a:t>
            </a:r>
          </a:p>
          <a:p>
            <a:pPr eaLnBrk="1" hangingPunct="1">
              <a:spcBef>
                <a:spcPct val="0"/>
              </a:spcBef>
            </a:pPr>
            <a:r>
              <a:rPr lang="en-US" altLang="en-US" dirty="0" smtClean="0"/>
              <a:t>The goal is to open peoples mind to the importance of “being prepared” as well as to inform them about CERT and providing them with information about attending CERT Training sessions.</a:t>
            </a:r>
          </a:p>
        </p:txBody>
      </p:sp>
      <p:sp>
        <p:nvSpPr>
          <p:cNvPr id="4" name="Slide Number Placeholder 3"/>
          <p:cNvSpPr>
            <a:spLocks noGrp="1"/>
          </p:cNvSpPr>
          <p:nvPr>
            <p:ph type="sldNum" sz="quarter" idx="10"/>
          </p:nvPr>
        </p:nvSpPr>
        <p:spPr/>
        <p:txBody>
          <a:bodyPr/>
          <a:lstStyle/>
          <a:p>
            <a:fld id="{A2EABFB0-1744-4638-9096-5F59DEEC1EF8}" type="slidenum">
              <a:rPr lang="en-US" smtClean="0"/>
              <a:t>8</a:t>
            </a:fld>
            <a:endParaRPr lang="en-US"/>
          </a:p>
        </p:txBody>
      </p:sp>
    </p:spTree>
    <p:extLst>
      <p:ext uri="{BB962C8B-B14F-4D97-AF65-F5344CB8AC3E}">
        <p14:creationId xmlns:p14="http://schemas.microsoft.com/office/powerpoint/2010/main" val="325017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ABFB0-1744-4638-9096-5F59DEEC1EF8}" type="slidenum">
              <a:rPr lang="en-US" smtClean="0"/>
              <a:t>9</a:t>
            </a:fld>
            <a:endParaRPr lang="en-US"/>
          </a:p>
        </p:txBody>
      </p:sp>
    </p:spTree>
    <p:extLst>
      <p:ext uri="{BB962C8B-B14F-4D97-AF65-F5344CB8AC3E}">
        <p14:creationId xmlns:p14="http://schemas.microsoft.com/office/powerpoint/2010/main" val="112779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4B50B-DE67-429A-930F-EA90C144A45C}"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1129174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4B50B-DE67-429A-930F-EA90C144A45C}"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23938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4B50B-DE67-429A-930F-EA90C144A45C}"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348438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9B0FF-9618-4200-BA10-13947D9CCDD9}"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245103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9B0FF-9618-4200-BA10-13947D9CCDD9}"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153520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672420"/>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9B0FF-9618-4200-BA10-13947D9CCDD9}"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388796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9B0FF-9618-4200-BA10-13947D9CCDD9}"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177659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9"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4"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9B0FF-9618-4200-BA10-13947D9CCDD9}"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12794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9B0FF-9618-4200-BA10-13947D9CCDD9}"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154934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9B0FF-9618-4200-BA10-13947D9CCDD9}"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20111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4"/>
            <a:ext cx="3008314"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9B0FF-9618-4200-BA10-13947D9CCDD9}"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187141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B4B50B-DE67-429A-930F-EA90C144A45C}"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3840061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9B0FF-9618-4200-BA10-13947D9CCDD9}"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373214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9B0FF-9618-4200-BA10-13947D9CCDD9}"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291897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9B0FF-9618-4200-BA10-13947D9CCDD9}"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7E195-FFDE-4003-8CDE-0F7A93379A5B}" type="slidenum">
              <a:rPr lang="en-US" smtClean="0"/>
              <a:t>‹#›</a:t>
            </a:fld>
            <a:endParaRPr lang="en-US"/>
          </a:p>
        </p:txBody>
      </p:sp>
    </p:spTree>
    <p:extLst>
      <p:ext uri="{BB962C8B-B14F-4D97-AF65-F5344CB8AC3E}">
        <p14:creationId xmlns:p14="http://schemas.microsoft.com/office/powerpoint/2010/main" val="273981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672420"/>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4B50B-DE67-429A-930F-EA90C144A45C}"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179384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2" y="1333500"/>
            <a:ext cx="4038600" cy="377163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2" y="1333500"/>
            <a:ext cx="4038600" cy="377163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4B50B-DE67-429A-930F-EA90C144A45C}"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151997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9"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279261"/>
            <a:ext cx="4041774"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4B50B-DE67-429A-930F-EA90C144A45C}"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73606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4B50B-DE67-429A-930F-EA90C144A45C}"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2182051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B50B-DE67-429A-930F-EA90C144A45C}"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42415839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4"/>
            <a:ext cx="3008314"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4B50B-DE67-429A-930F-EA90C144A45C}"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408315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4B50B-DE67-429A-930F-EA90C144A45C}"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2CB08-40DA-41C9-952F-33C1FFA7A59E}" type="slidenum">
              <a:rPr lang="en-US" smtClean="0"/>
              <a:t>‹#›</a:t>
            </a:fld>
            <a:endParaRPr lang="en-US"/>
          </a:p>
        </p:txBody>
      </p:sp>
    </p:spTree>
    <p:extLst>
      <p:ext uri="{BB962C8B-B14F-4D97-AF65-F5344CB8AC3E}">
        <p14:creationId xmlns:p14="http://schemas.microsoft.com/office/powerpoint/2010/main" val="346497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114300"/>
            <a:ext cx="7467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B4B50B-DE67-429A-930F-EA90C144A45C}" type="datetimeFigureOut">
              <a:rPr lang="en-US" smtClean="0"/>
              <a:t>4/23/2014</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AB2CB08-40DA-41C9-952F-33C1FFA7A59E}"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15" y="114300"/>
            <a:ext cx="1067804" cy="868480"/>
          </a:xfrm>
          <a:prstGeom prst="rect">
            <a:avLst/>
          </a:prstGeom>
        </p:spPr>
      </p:pic>
    </p:spTree>
    <p:extLst>
      <p:ext uri="{BB962C8B-B14F-4D97-AF65-F5344CB8AC3E}">
        <p14:creationId xmlns:p14="http://schemas.microsoft.com/office/powerpoint/2010/main" val="58051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594A4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7B9B0FF-9618-4200-BA10-13947D9CCDD9}" type="datetimeFigureOut">
              <a:rPr lang="en-US" smtClean="0"/>
              <a:t>4/23/2014</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B07E195-FFDE-4003-8CDE-0F7A93379A5B}" type="slidenum">
              <a:rPr lang="en-US" smtClean="0"/>
              <a:t>‹#›</a:t>
            </a:fld>
            <a:endParaRPr lang="en-US"/>
          </a:p>
        </p:txBody>
      </p:sp>
    </p:spTree>
    <p:extLst>
      <p:ext uri="{BB962C8B-B14F-4D97-AF65-F5344CB8AC3E}">
        <p14:creationId xmlns:p14="http://schemas.microsoft.com/office/powerpoint/2010/main" val="164252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7" name="Title 1"/>
          <p:cNvSpPr txBox="1">
            <a:spLocks/>
          </p:cNvSpPr>
          <p:nvPr/>
        </p:nvSpPr>
        <p:spPr>
          <a:xfrm>
            <a:off x="2438400" y="3721614"/>
            <a:ext cx="6096002" cy="50748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000"/>
              </a:lnSpc>
            </a:pPr>
            <a:r>
              <a:rPr lang="en-US" sz="4000" b="1" dirty="0" smtClean="0">
                <a:solidFill>
                  <a:srgbClr val="594A42"/>
                </a:solidFill>
              </a:rPr>
              <a:t>Community Emergency Response Teams</a:t>
            </a:r>
          </a:p>
        </p:txBody>
      </p:sp>
      <p:sp>
        <p:nvSpPr>
          <p:cNvPr id="9" name="TextBox 8"/>
          <p:cNvSpPr txBox="1"/>
          <p:nvPr/>
        </p:nvSpPr>
        <p:spPr>
          <a:xfrm>
            <a:off x="457200" y="490836"/>
            <a:ext cx="8229600" cy="707886"/>
          </a:xfrm>
          <a:prstGeom prst="rect">
            <a:avLst/>
          </a:prstGeom>
          <a:noFill/>
        </p:spPr>
        <p:txBody>
          <a:bodyPr wrap="square" rtlCol="0">
            <a:spAutoFit/>
          </a:bodyPr>
          <a:lstStyle/>
          <a:p>
            <a:pPr algn="ctr"/>
            <a:r>
              <a:rPr lang="en-US" sz="2400" dirty="0" smtClean="0">
                <a:solidFill>
                  <a:schemeClr val="bg1">
                    <a:lumMod val="85000"/>
                  </a:schemeClr>
                </a:solidFill>
              </a:rPr>
              <a:t>PRESENTATION TO THE NIH ORS SAFETY COMMITTEE</a:t>
            </a:r>
          </a:p>
          <a:p>
            <a:pPr algn="ctr"/>
            <a:r>
              <a:rPr lang="en-US" sz="1600" dirty="0" smtClean="0">
                <a:solidFill>
                  <a:schemeClr val="bg1">
                    <a:lumMod val="85000"/>
                  </a:schemeClr>
                </a:solidFill>
              </a:rPr>
              <a:t>April 23, 2014</a:t>
            </a:r>
            <a:endParaRPr lang="en-US" sz="1200" dirty="0">
              <a:solidFill>
                <a:schemeClr val="bg1">
                  <a:lumMod val="8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3733546"/>
            <a:ext cx="1733550" cy="1409954"/>
          </a:xfrm>
          <a:prstGeom prst="rect">
            <a:avLst/>
          </a:prstGeom>
        </p:spPr>
      </p:pic>
      <p:sp>
        <p:nvSpPr>
          <p:cNvPr id="3" name="Rectangle 2"/>
          <p:cNvSpPr/>
          <p:nvPr/>
        </p:nvSpPr>
        <p:spPr>
          <a:xfrm>
            <a:off x="2453751" y="4690606"/>
            <a:ext cx="5271187" cy="605294"/>
          </a:xfrm>
          <a:prstGeom prst="rect">
            <a:avLst/>
          </a:prstGeom>
        </p:spPr>
        <p:txBody>
          <a:bodyPr wrap="none">
            <a:spAutoFit/>
          </a:bodyPr>
          <a:lstStyle/>
          <a:p>
            <a:pPr>
              <a:lnSpc>
                <a:spcPts val="4000"/>
              </a:lnSpc>
            </a:pPr>
            <a:r>
              <a:rPr lang="en-US" dirty="0">
                <a:solidFill>
                  <a:srgbClr val="594A42"/>
                </a:solidFill>
              </a:rPr>
              <a:t>Steve Peterson, </a:t>
            </a:r>
            <a:r>
              <a:rPr lang="en-US" dirty="0" smtClean="0">
                <a:solidFill>
                  <a:srgbClr val="594A42"/>
                </a:solidFill>
              </a:rPr>
              <a:t>President – Montgomery County CERT</a:t>
            </a:r>
            <a:endParaRPr lang="en-US" dirty="0">
              <a:solidFill>
                <a:srgbClr val="594A42"/>
              </a:solidFill>
            </a:endParaRPr>
          </a:p>
        </p:txBody>
      </p:sp>
    </p:spTree>
    <p:extLst>
      <p:ext uri="{BB962C8B-B14F-4D97-AF65-F5344CB8AC3E}">
        <p14:creationId xmlns:p14="http://schemas.microsoft.com/office/powerpoint/2010/main" val="134519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Operations</a:t>
            </a:r>
            <a:endParaRPr lang="en-US" dirty="0"/>
          </a:p>
        </p:txBody>
      </p:sp>
      <p:sp>
        <p:nvSpPr>
          <p:cNvPr id="3" name="Content Placeholder 2"/>
          <p:cNvSpPr>
            <a:spLocks noGrp="1"/>
          </p:cNvSpPr>
          <p:nvPr>
            <p:ph idx="1"/>
          </p:nvPr>
        </p:nvSpPr>
        <p:spPr/>
        <p:txBody>
          <a:bodyPr/>
          <a:lstStyle/>
          <a:p>
            <a:r>
              <a:rPr lang="en-US" dirty="0" smtClean="0"/>
              <a:t>Exercises/Drills</a:t>
            </a:r>
          </a:p>
          <a:p>
            <a:pPr lvl="1"/>
            <a:r>
              <a:rPr lang="en-US" dirty="0" smtClean="0"/>
              <a:t>Metro Exercise</a:t>
            </a:r>
          </a:p>
          <a:p>
            <a:r>
              <a:rPr lang="en-US" dirty="0" smtClean="0"/>
              <a:t>Pre-planned events</a:t>
            </a:r>
          </a:p>
          <a:p>
            <a:pPr lvl="1"/>
            <a:r>
              <a:rPr lang="en-US" dirty="0" smtClean="0"/>
              <a:t>AT&amp;T Golf Tournament</a:t>
            </a:r>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517636"/>
            <a:ext cx="3505200" cy="207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4229" r="13999" b="5681"/>
          <a:stretch/>
        </p:blipFill>
        <p:spPr bwMode="auto">
          <a:xfrm>
            <a:off x="5636822" y="952500"/>
            <a:ext cx="3351533" cy="226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517636"/>
            <a:ext cx="3352800" cy="204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143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pPr>
              <a:spcBef>
                <a:spcPts val="1800"/>
              </a:spcBef>
            </a:pPr>
            <a:r>
              <a:rPr lang="en-US" dirty="0"/>
              <a:t>Since October 2013, the Montgomery County CERT volunteer management system has recorded 1,488 volunteer hours for 75 individuals (instructors and students) for 15 training events (3 of which were CERT Enhanced Training </a:t>
            </a:r>
            <a:r>
              <a:rPr lang="en-US" dirty="0" smtClean="0"/>
              <a:t>Classes)</a:t>
            </a:r>
          </a:p>
          <a:p>
            <a:pPr>
              <a:spcBef>
                <a:spcPts val="1800"/>
              </a:spcBef>
            </a:pPr>
            <a:r>
              <a:rPr lang="en-US" dirty="0" smtClean="0"/>
              <a:t>The </a:t>
            </a:r>
            <a:r>
              <a:rPr lang="en-US" dirty="0"/>
              <a:t>Montgomery County CERT Enhanced Training Program </a:t>
            </a:r>
            <a:r>
              <a:rPr lang="en-US" dirty="0" smtClean="0"/>
              <a:t>has trained over </a:t>
            </a:r>
            <a:r>
              <a:rPr lang="en-US" dirty="0"/>
              <a:t>1000 individuals </a:t>
            </a:r>
            <a:r>
              <a:rPr lang="en-US" dirty="0" smtClean="0"/>
              <a:t>since 2003</a:t>
            </a:r>
          </a:p>
          <a:p>
            <a:pPr>
              <a:spcBef>
                <a:spcPts val="1800"/>
              </a:spcBef>
            </a:pPr>
            <a:r>
              <a:rPr lang="en-US" dirty="0" smtClean="0"/>
              <a:t>Seeks to attain additional instructors annually</a:t>
            </a:r>
            <a:endParaRPr lang="en-US" dirty="0"/>
          </a:p>
        </p:txBody>
      </p:sp>
    </p:spTree>
    <p:extLst>
      <p:ext uri="{BB962C8B-B14F-4D97-AF65-F5344CB8AC3E}">
        <p14:creationId xmlns:p14="http://schemas.microsoft.com/office/powerpoint/2010/main" val="296422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Enhanced Training</a:t>
            </a:r>
            <a:endParaRPr lang="en-US" dirty="0"/>
          </a:p>
        </p:txBody>
      </p:sp>
      <p:sp>
        <p:nvSpPr>
          <p:cNvPr id="3" name="Content Placeholder 2"/>
          <p:cNvSpPr>
            <a:spLocks noGrp="1"/>
          </p:cNvSpPr>
          <p:nvPr>
            <p:ph idx="1"/>
          </p:nvPr>
        </p:nvSpPr>
        <p:spPr/>
        <p:txBody>
          <a:bodyPr anchor="ctr"/>
          <a:lstStyle/>
          <a:p>
            <a:pPr>
              <a:spcBef>
                <a:spcPts val="2400"/>
              </a:spcBef>
            </a:pPr>
            <a:r>
              <a:rPr lang="en-US" dirty="0"/>
              <a:t>Three sessions every </a:t>
            </a:r>
            <a:r>
              <a:rPr lang="en-US" dirty="0" smtClean="0"/>
              <a:t>year</a:t>
            </a:r>
          </a:p>
          <a:p>
            <a:pPr>
              <a:spcBef>
                <a:spcPts val="2400"/>
              </a:spcBef>
            </a:pPr>
            <a:r>
              <a:rPr lang="en-US" dirty="0" smtClean="0"/>
              <a:t>30+ hours of training</a:t>
            </a:r>
          </a:p>
          <a:p>
            <a:pPr>
              <a:spcBef>
                <a:spcPts val="2400"/>
              </a:spcBef>
            </a:pPr>
            <a:r>
              <a:rPr lang="en-US" dirty="0" smtClean="0"/>
              <a:t>Follows </a:t>
            </a:r>
            <a:r>
              <a:rPr lang="en-US" dirty="0"/>
              <a:t>FEMA approved </a:t>
            </a:r>
            <a:r>
              <a:rPr lang="en-US" dirty="0" smtClean="0"/>
              <a:t>curriculum</a:t>
            </a:r>
            <a:endParaRPr lang="en-US" dirty="0"/>
          </a:p>
          <a:p>
            <a:pPr>
              <a:spcBef>
                <a:spcPts val="2400"/>
              </a:spcBef>
            </a:pPr>
            <a:r>
              <a:rPr lang="en-US" dirty="0" smtClean="0"/>
              <a:t>Participants </a:t>
            </a:r>
            <a:r>
              <a:rPr lang="en-US" dirty="0"/>
              <a:t>receive a basic CERT </a:t>
            </a:r>
            <a:r>
              <a:rPr lang="en-US" dirty="0" smtClean="0"/>
              <a:t>kit</a:t>
            </a:r>
            <a:endParaRPr lang="en-US" dirty="0"/>
          </a:p>
          <a:p>
            <a:pPr>
              <a:spcBef>
                <a:spcPts val="2400"/>
              </a:spcBef>
            </a:pPr>
            <a:r>
              <a:rPr lang="en-US" dirty="0"/>
              <a:t>Open to all County </a:t>
            </a:r>
            <a:r>
              <a:rPr lang="en-US" dirty="0" smtClean="0"/>
              <a:t>residents</a:t>
            </a:r>
            <a:endParaRPr lang="en-US" dirty="0"/>
          </a:p>
        </p:txBody>
      </p:sp>
      <p:pic>
        <p:nvPicPr>
          <p:cNvPr id="4" name="Picture 3" descr="T:\My Pictures\Lightroom Clasif\2014\2014-01\2014-01-18\20140118 09 11 55 CERT class IMGP53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549916"/>
            <a:ext cx="2640836" cy="181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My Pictures\Lightroom Clasif\2014\2014-01\2014-01-18\20140118 12 05 47 CERT class IMGP54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051" r="9973" b="7734"/>
          <a:stretch/>
        </p:blipFill>
        <p:spPr bwMode="auto">
          <a:xfrm>
            <a:off x="5943600" y="3518370"/>
            <a:ext cx="2640836" cy="162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872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CERT </a:t>
            </a:r>
            <a:r>
              <a:rPr lang="en-US" altLang="en-US" dirty="0" smtClean="0"/>
              <a:t>Enhanced Training Curriculum</a:t>
            </a:r>
            <a:endParaRPr lang="en-US" dirty="0"/>
          </a:p>
        </p:txBody>
      </p:sp>
      <p:sp>
        <p:nvSpPr>
          <p:cNvPr id="6" name="Content Placeholder 5"/>
          <p:cNvSpPr>
            <a:spLocks noGrp="1"/>
          </p:cNvSpPr>
          <p:nvPr>
            <p:ph idx="1"/>
          </p:nvPr>
        </p:nvSpPr>
        <p:spPr>
          <a:xfrm>
            <a:off x="457200" y="1333500"/>
            <a:ext cx="8229600" cy="4267200"/>
          </a:xfrm>
        </p:spPr>
        <p:txBody>
          <a:bodyPr>
            <a:normAutofit fontScale="92500" lnSpcReduction="10000"/>
          </a:bodyPr>
          <a:lstStyle/>
          <a:p>
            <a:r>
              <a:rPr lang="en-US" dirty="0"/>
              <a:t>Fire Extinguisher/ Fire Safety</a:t>
            </a:r>
          </a:p>
          <a:p>
            <a:r>
              <a:rPr lang="en-US" dirty="0"/>
              <a:t>Disaster First Aid/ Triage (RPM)</a:t>
            </a:r>
          </a:p>
          <a:p>
            <a:r>
              <a:rPr lang="en-US" dirty="0"/>
              <a:t>Mass Casualty Operations</a:t>
            </a:r>
          </a:p>
          <a:p>
            <a:r>
              <a:rPr lang="en-US" dirty="0"/>
              <a:t>Light SAR</a:t>
            </a:r>
          </a:p>
          <a:p>
            <a:r>
              <a:rPr lang="en-US" dirty="0"/>
              <a:t>Lifts and Carries</a:t>
            </a:r>
          </a:p>
          <a:p>
            <a:r>
              <a:rPr lang="en-US" dirty="0"/>
              <a:t>Damage Assessment</a:t>
            </a:r>
          </a:p>
          <a:p>
            <a:r>
              <a:rPr lang="en-US" dirty="0" err="1"/>
              <a:t>Haz</a:t>
            </a:r>
            <a:r>
              <a:rPr lang="en-US" dirty="0"/>
              <a:t> Mat Awareness </a:t>
            </a:r>
          </a:p>
          <a:p>
            <a:r>
              <a:rPr lang="en-US" dirty="0"/>
              <a:t>Disaster Psychology</a:t>
            </a:r>
          </a:p>
          <a:p>
            <a:r>
              <a:rPr lang="en-US" dirty="0"/>
              <a:t>NIMS &amp; ICS </a:t>
            </a:r>
          </a:p>
          <a:p>
            <a:r>
              <a:rPr lang="en-US" dirty="0"/>
              <a:t>Basic Radio Procedures</a:t>
            </a:r>
          </a:p>
          <a:p>
            <a:r>
              <a:rPr lang="en-US" dirty="0" smtClean="0"/>
              <a:t>CPR/AED</a:t>
            </a:r>
          </a:p>
          <a:p>
            <a:endParaRPr lang="en-US" dirty="0"/>
          </a:p>
          <a:p>
            <a:endParaRPr lang="en-US" dirty="0" smtClean="0"/>
          </a:p>
          <a:p>
            <a:endParaRPr lang="en-US" dirty="0"/>
          </a:p>
          <a:p>
            <a:endParaRPr lang="en-US" dirty="0" smtClean="0"/>
          </a:p>
          <a:p>
            <a:endParaRPr lang="en-US" dirty="0" smtClean="0"/>
          </a:p>
          <a:p>
            <a:endParaRPr lang="en-US" dirty="0"/>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02" r="5096"/>
          <a:stretch/>
        </p:blipFill>
        <p:spPr>
          <a:xfrm>
            <a:off x="6773664" y="2274451"/>
            <a:ext cx="2141736" cy="1580274"/>
          </a:xfrm>
          <a:prstGeom prst="rect">
            <a:avLst/>
          </a:prstGeom>
          <a:noFill/>
        </p:spPr>
      </p:pic>
      <p:sp>
        <p:nvSpPr>
          <p:cNvPr id="8" name="Rectangle 7"/>
          <p:cNvSpPr/>
          <p:nvPr/>
        </p:nvSpPr>
        <p:spPr>
          <a:xfrm>
            <a:off x="4343400" y="2247900"/>
            <a:ext cx="2329224" cy="1631216"/>
          </a:xfrm>
          <a:prstGeom prst="rect">
            <a:avLst/>
          </a:prstGeom>
        </p:spPr>
        <p:txBody>
          <a:bodyPr wrap="square">
            <a:spAutoFit/>
          </a:bodyPr>
          <a:lstStyle/>
          <a:p>
            <a:pPr algn="r">
              <a:lnSpc>
                <a:spcPts val="1500"/>
              </a:lnSpc>
            </a:pPr>
            <a:r>
              <a:rPr lang="en-US" sz="1400" dirty="0">
                <a:solidFill>
                  <a:schemeClr val="accent3">
                    <a:lumMod val="50000"/>
                  </a:schemeClr>
                </a:solidFill>
              </a:rPr>
              <a:t>Upon completion, participants may apply to become CERT members and after passing a background check they will receive a CERT ID card and an official MC CERT vest, and be “</a:t>
            </a:r>
            <a:r>
              <a:rPr lang="en-US" sz="1400" dirty="0" smtClean="0">
                <a:solidFill>
                  <a:schemeClr val="accent3">
                    <a:lumMod val="50000"/>
                  </a:schemeClr>
                </a:solidFill>
              </a:rPr>
              <a:t>deployable”</a:t>
            </a:r>
            <a:endParaRPr lang="en-US" sz="1400" dirty="0">
              <a:solidFill>
                <a:schemeClr val="accent3">
                  <a:lumMod val="50000"/>
                </a:schemeClr>
              </a:solidFill>
            </a:endParaRPr>
          </a:p>
        </p:txBody>
      </p:sp>
      <p:pic>
        <p:nvPicPr>
          <p:cNvPr id="9" name="Picture 8" descr="T:\My Pictures\Lightroom Clasif\2014\2014-01\2014-01-18\20140118 09 11 55 CERT class IMGP53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4799" y="4037568"/>
            <a:ext cx="2124913" cy="148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My Pictures\Lightroom Clasif\2014\2014-01\2014-01-18\20140118 12 05 47 CERT class IMGP54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488" y="4037568"/>
            <a:ext cx="2124912" cy="148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32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Storm Camp - NEW</a:t>
            </a:r>
            <a:r>
              <a:rPr lang="en-US" dirty="0" smtClean="0"/>
              <a:t>!</a:t>
            </a:r>
            <a:endParaRPr lang="en-US" dirty="0"/>
          </a:p>
        </p:txBody>
      </p:sp>
      <p:sp>
        <p:nvSpPr>
          <p:cNvPr id="3" name="Content Placeholder 2"/>
          <p:cNvSpPr>
            <a:spLocks noGrp="1"/>
          </p:cNvSpPr>
          <p:nvPr>
            <p:ph idx="1"/>
          </p:nvPr>
        </p:nvSpPr>
        <p:spPr/>
        <p:txBody>
          <a:bodyPr/>
          <a:lstStyle/>
          <a:p>
            <a:r>
              <a:rPr lang="en-US" dirty="0"/>
              <a:t>Half Day, interactive, for adults and </a:t>
            </a:r>
            <a:r>
              <a:rPr lang="en-US" dirty="0" smtClean="0"/>
              <a:t>children</a:t>
            </a:r>
            <a:endParaRPr lang="en-US" dirty="0"/>
          </a:p>
          <a:p>
            <a:r>
              <a:rPr lang="en-US" dirty="0"/>
              <a:t>How to prepare a Home Disaster </a:t>
            </a:r>
            <a:r>
              <a:rPr lang="en-US" dirty="0" smtClean="0"/>
              <a:t>Kit</a:t>
            </a:r>
            <a:endParaRPr lang="en-US" dirty="0"/>
          </a:p>
          <a:p>
            <a:r>
              <a:rPr lang="en-US" dirty="0"/>
              <a:t>A special program (“Ready Pirates”) for kids under </a:t>
            </a:r>
            <a:r>
              <a:rPr lang="en-US" dirty="0" smtClean="0"/>
              <a:t>12</a:t>
            </a:r>
            <a:endParaRPr lang="en-US" dirty="0"/>
          </a:p>
          <a:p>
            <a:r>
              <a:rPr lang="en-US" dirty="0"/>
              <a:t>Program </a:t>
            </a:r>
            <a:r>
              <a:rPr lang="en-US" dirty="0" smtClean="0"/>
              <a:t>successfully kicked off March 29th</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354" t="17534" r="13846" b="3412"/>
          <a:stretch/>
        </p:blipFill>
        <p:spPr>
          <a:xfrm>
            <a:off x="4038600" y="3373938"/>
            <a:ext cx="3039574" cy="21277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738" y="3373938"/>
            <a:ext cx="3208262" cy="2127702"/>
          </a:xfrm>
          <a:prstGeom prst="rect">
            <a:avLst/>
          </a:prstGeom>
        </p:spPr>
      </p:pic>
    </p:spTree>
    <p:extLst>
      <p:ext uri="{BB962C8B-B14F-4D97-AF65-F5344CB8AC3E}">
        <p14:creationId xmlns:p14="http://schemas.microsoft.com/office/powerpoint/2010/main" val="927389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and Registrar</a:t>
            </a:r>
            <a:endParaRPr lang="en-US" dirty="0"/>
          </a:p>
        </p:txBody>
      </p:sp>
      <p:sp>
        <p:nvSpPr>
          <p:cNvPr id="3" name="Content Placeholder 2"/>
          <p:cNvSpPr>
            <a:spLocks noGrp="1"/>
          </p:cNvSpPr>
          <p:nvPr>
            <p:ph idx="1"/>
          </p:nvPr>
        </p:nvSpPr>
        <p:spPr/>
        <p:txBody>
          <a:bodyPr>
            <a:normAutofit fontScale="92500" lnSpcReduction="10000"/>
          </a:bodyPr>
          <a:lstStyle/>
          <a:p>
            <a:pPr>
              <a:spcBef>
                <a:spcPts val="600"/>
              </a:spcBef>
            </a:pPr>
            <a:r>
              <a:rPr lang="en-US" dirty="0" smtClean="0"/>
              <a:t>Human Resources</a:t>
            </a:r>
          </a:p>
          <a:p>
            <a:pPr lvl="1">
              <a:spcBef>
                <a:spcPts val="600"/>
              </a:spcBef>
            </a:pPr>
            <a:r>
              <a:rPr lang="en-US" dirty="0" smtClean="0"/>
              <a:t>Provides onboarding procedures</a:t>
            </a:r>
          </a:p>
          <a:p>
            <a:pPr lvl="1">
              <a:spcBef>
                <a:spcPts val="600"/>
              </a:spcBef>
            </a:pPr>
            <a:r>
              <a:rPr lang="en-US" dirty="0" smtClean="0"/>
              <a:t>Processes trainees’ paperwork</a:t>
            </a:r>
          </a:p>
          <a:p>
            <a:pPr lvl="1">
              <a:spcBef>
                <a:spcPts val="600"/>
              </a:spcBef>
            </a:pPr>
            <a:r>
              <a:rPr lang="en-US" dirty="0" smtClean="0"/>
              <a:t>Sets up appointments for fingerprinting/badging </a:t>
            </a:r>
          </a:p>
          <a:p>
            <a:pPr lvl="1">
              <a:spcBef>
                <a:spcPts val="600"/>
              </a:spcBef>
            </a:pPr>
            <a:r>
              <a:rPr lang="en-US" dirty="0" smtClean="0"/>
              <a:t>Ensures proper paperwork completed</a:t>
            </a:r>
          </a:p>
          <a:p>
            <a:pPr>
              <a:spcBef>
                <a:spcPts val="600"/>
              </a:spcBef>
            </a:pPr>
            <a:r>
              <a:rPr lang="en-US" dirty="0" smtClean="0"/>
              <a:t>Registrar</a:t>
            </a:r>
            <a:endParaRPr lang="en-US" dirty="0"/>
          </a:p>
          <a:p>
            <a:pPr lvl="1">
              <a:spcBef>
                <a:spcPts val="600"/>
              </a:spcBef>
            </a:pPr>
            <a:r>
              <a:rPr lang="en-US" dirty="0"/>
              <a:t>Initial CERT point of contact for trainees’</a:t>
            </a:r>
          </a:p>
          <a:p>
            <a:pPr lvl="1">
              <a:spcBef>
                <a:spcPts val="600"/>
              </a:spcBef>
            </a:pPr>
            <a:r>
              <a:rPr lang="en-US" dirty="0"/>
              <a:t>Communicates training schedule with potential trainees</a:t>
            </a:r>
          </a:p>
          <a:p>
            <a:pPr lvl="1">
              <a:spcBef>
                <a:spcPts val="600"/>
              </a:spcBef>
            </a:pPr>
            <a:r>
              <a:rPr lang="en-US" dirty="0"/>
              <a:t>Ensures attendance at each training session</a:t>
            </a:r>
          </a:p>
          <a:p>
            <a:pPr lvl="1"/>
            <a:r>
              <a:rPr lang="en-US" dirty="0"/>
              <a:t>Enters trainee data into volunteer management system</a:t>
            </a:r>
          </a:p>
          <a:p>
            <a:pPr lvl="1"/>
            <a:r>
              <a:rPr lang="en-US" dirty="0"/>
              <a:t>Works closely with the Human Resources Coordinator</a:t>
            </a:r>
          </a:p>
          <a:p>
            <a:pPr>
              <a:spcBef>
                <a:spcPts val="600"/>
              </a:spcBef>
            </a:pPr>
            <a:endParaRPr lang="en-US" dirty="0"/>
          </a:p>
        </p:txBody>
      </p:sp>
    </p:spTree>
    <p:extLst>
      <p:ext uri="{BB962C8B-B14F-4D97-AF65-F5344CB8AC3E}">
        <p14:creationId xmlns:p14="http://schemas.microsoft.com/office/powerpoint/2010/main" val="426430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Moulage</a:t>
            </a:r>
            <a:r>
              <a:rPr lang="en-US" dirty="0" smtClean="0"/>
              <a:t> Team</a:t>
            </a:r>
            <a:endParaRPr lang="en-US" dirty="0"/>
          </a:p>
        </p:txBody>
      </p:sp>
      <p:sp>
        <p:nvSpPr>
          <p:cNvPr id="6" name="Content Placeholder 5"/>
          <p:cNvSpPr>
            <a:spLocks noGrp="1"/>
          </p:cNvSpPr>
          <p:nvPr>
            <p:ph idx="1"/>
          </p:nvPr>
        </p:nvSpPr>
        <p:spPr>
          <a:xfrm>
            <a:off x="228600" y="1181100"/>
            <a:ext cx="6515584" cy="4381500"/>
          </a:xfrm>
        </p:spPr>
        <p:txBody>
          <a:bodyPr>
            <a:normAutofit fontScale="85000" lnSpcReduction="10000"/>
          </a:bodyPr>
          <a:lstStyle/>
          <a:p>
            <a:pPr>
              <a:lnSpc>
                <a:spcPct val="120000"/>
              </a:lnSpc>
            </a:pPr>
            <a:r>
              <a:rPr lang="en-US" dirty="0" smtClean="0"/>
              <a:t>Seven </a:t>
            </a:r>
            <a:r>
              <a:rPr lang="en-US" dirty="0"/>
              <a:t>professionally trained </a:t>
            </a:r>
            <a:r>
              <a:rPr lang="en-US" dirty="0" err="1"/>
              <a:t>Moulage</a:t>
            </a:r>
            <a:r>
              <a:rPr lang="en-US" dirty="0"/>
              <a:t> </a:t>
            </a:r>
            <a:r>
              <a:rPr lang="en-US" dirty="0" smtClean="0"/>
              <a:t>technicians with the abilities to sculpt, mold, and cast own </a:t>
            </a:r>
            <a:r>
              <a:rPr lang="en-US" dirty="0"/>
              <a:t>customized </a:t>
            </a:r>
            <a:r>
              <a:rPr lang="en-US" dirty="0" smtClean="0"/>
              <a:t>appliances</a:t>
            </a:r>
            <a:endParaRPr lang="en-US" dirty="0"/>
          </a:p>
          <a:p>
            <a:pPr>
              <a:lnSpc>
                <a:spcPct val="120000"/>
              </a:lnSpc>
            </a:pPr>
            <a:r>
              <a:rPr lang="en-US" dirty="0" smtClean="0"/>
              <a:t>Capable of performing full </a:t>
            </a:r>
            <a:r>
              <a:rPr lang="en-US" dirty="0"/>
              <a:t>range of injuries seen in vehicle collisions, industrial accidents, shootings, building collapse, search and rescue scenarios, natural disasters and combat type injuries such as those caused by improvised explosive devices (IED) and </a:t>
            </a:r>
            <a:r>
              <a:rPr lang="en-US" dirty="0" smtClean="0"/>
              <a:t>more</a:t>
            </a:r>
            <a:endParaRPr lang="en-US" dirty="0"/>
          </a:p>
          <a:p>
            <a:pPr>
              <a:lnSpc>
                <a:spcPct val="120000"/>
              </a:lnSpc>
            </a:pPr>
            <a:r>
              <a:rPr lang="en-US" dirty="0" err="1" smtClean="0"/>
              <a:t>Moulage</a:t>
            </a:r>
            <a:r>
              <a:rPr lang="en-US" dirty="0" smtClean="0"/>
              <a:t> </a:t>
            </a:r>
            <a:r>
              <a:rPr lang="en-US" dirty="0"/>
              <a:t>6-10 times per year and </a:t>
            </a:r>
            <a:r>
              <a:rPr lang="en-US" dirty="0" smtClean="0"/>
              <a:t>with number increasing </a:t>
            </a:r>
            <a:r>
              <a:rPr lang="en-US" dirty="0"/>
              <a:t>as more regional events learn of our </a:t>
            </a:r>
            <a:r>
              <a:rPr lang="en-US" dirty="0" smtClean="0"/>
              <a:t>talents</a:t>
            </a:r>
          </a:p>
          <a:p>
            <a:pPr lvl="1">
              <a:lnSpc>
                <a:spcPct val="120000"/>
              </a:lnSpc>
            </a:pPr>
            <a:r>
              <a:rPr lang="en-US" dirty="0" smtClean="0"/>
              <a:t>The </a:t>
            </a:r>
            <a:r>
              <a:rPr lang="en-US" dirty="0"/>
              <a:t>number of "victims" at the exercises and training scenarios range from 30 to </a:t>
            </a:r>
            <a:r>
              <a:rPr lang="en-US" dirty="0" smtClean="0"/>
              <a:t>150</a:t>
            </a:r>
            <a:endParaRPr lang="en-US" dirty="0"/>
          </a:p>
        </p:txBody>
      </p: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49726" r="66"/>
          <a:stretch/>
        </p:blipFill>
        <p:spPr>
          <a:xfrm>
            <a:off x="6820384" y="1257300"/>
            <a:ext cx="2064535" cy="4111630"/>
          </a:xfrm>
          <a:prstGeom prst="rect">
            <a:avLst/>
          </a:prstGeom>
        </p:spPr>
      </p:pic>
    </p:spTree>
    <p:extLst>
      <p:ext uri="{BB962C8B-B14F-4D97-AF65-F5344CB8AC3E}">
        <p14:creationId xmlns:p14="http://schemas.microsoft.com/office/powerpoint/2010/main" val="1708619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 &amp; Social Media</a:t>
            </a:r>
            <a:endParaRPr lang="en-US" dirty="0"/>
          </a:p>
        </p:txBody>
      </p:sp>
      <p:sp>
        <p:nvSpPr>
          <p:cNvPr id="3" name="Content Placeholder 2"/>
          <p:cNvSpPr>
            <a:spLocks noGrp="1"/>
          </p:cNvSpPr>
          <p:nvPr>
            <p:ph idx="1"/>
          </p:nvPr>
        </p:nvSpPr>
        <p:spPr/>
        <p:txBody>
          <a:bodyPr/>
          <a:lstStyle/>
          <a:p>
            <a:r>
              <a:rPr lang="en-US" dirty="0" smtClean="0"/>
              <a:t>Information Technology plays a critical role in CERT</a:t>
            </a:r>
          </a:p>
          <a:p>
            <a:pPr lvl="1"/>
            <a:r>
              <a:rPr lang="en-US" dirty="0" smtClean="0"/>
              <a:t>Website</a:t>
            </a:r>
          </a:p>
          <a:p>
            <a:pPr lvl="1"/>
            <a:r>
              <a:rPr lang="en-US" dirty="0" smtClean="0"/>
              <a:t>Volunteer Management System</a:t>
            </a:r>
          </a:p>
          <a:p>
            <a:pPr lvl="1"/>
            <a:r>
              <a:rPr lang="en-US" dirty="0" smtClean="0"/>
              <a:t>Email</a:t>
            </a:r>
          </a:p>
          <a:p>
            <a:pPr lvl="1"/>
            <a:r>
              <a:rPr lang="en-US" dirty="0" smtClean="0"/>
              <a:t>Security</a:t>
            </a:r>
          </a:p>
          <a:p>
            <a:r>
              <a:rPr lang="en-US" dirty="0" smtClean="0"/>
              <a:t>Social Media</a:t>
            </a:r>
          </a:p>
          <a:p>
            <a:pPr lvl="1"/>
            <a:r>
              <a:rPr lang="en-US" dirty="0"/>
              <a:t>Established in late 2012</a:t>
            </a:r>
          </a:p>
          <a:p>
            <a:pPr lvl="1"/>
            <a:r>
              <a:rPr lang="en-US" dirty="0"/>
              <a:t>Utilizes multiple social media platforms to promote preparedness awareness</a:t>
            </a:r>
          </a:p>
          <a:p>
            <a:endParaRPr lang="en-US" dirty="0" smtClean="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97680"/>
            <a:ext cx="1817618" cy="68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978670"/>
            <a:ext cx="1791520" cy="54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26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Retaining Members</a:t>
            </a:r>
            <a:endParaRPr lang="en-US" dirty="0"/>
          </a:p>
        </p:txBody>
      </p:sp>
      <p:sp>
        <p:nvSpPr>
          <p:cNvPr id="3" name="Content Placeholder 2"/>
          <p:cNvSpPr>
            <a:spLocks noGrp="1"/>
          </p:cNvSpPr>
          <p:nvPr>
            <p:ph idx="1"/>
          </p:nvPr>
        </p:nvSpPr>
        <p:spPr/>
        <p:txBody>
          <a:bodyPr/>
          <a:lstStyle/>
          <a:p>
            <a:r>
              <a:rPr lang="en-US" dirty="0" smtClean="0"/>
              <a:t>Service offerings to CERT members</a:t>
            </a:r>
          </a:p>
          <a:p>
            <a:pPr lvl="1"/>
            <a:r>
              <a:rPr lang="en-US" dirty="0" smtClean="0"/>
              <a:t>Continuous training</a:t>
            </a:r>
          </a:p>
          <a:p>
            <a:pPr lvl="2"/>
            <a:r>
              <a:rPr lang="en-US" dirty="0" smtClean="0"/>
              <a:t>Specialized training</a:t>
            </a:r>
          </a:p>
          <a:p>
            <a:pPr lvl="3"/>
            <a:r>
              <a:rPr lang="en-US" dirty="0" smtClean="0"/>
              <a:t>Psychological </a:t>
            </a:r>
            <a:r>
              <a:rPr lang="en-US" dirty="0"/>
              <a:t>First Aid </a:t>
            </a:r>
            <a:r>
              <a:rPr lang="en-US" dirty="0" smtClean="0"/>
              <a:t>Training</a:t>
            </a:r>
          </a:p>
          <a:p>
            <a:pPr lvl="3"/>
            <a:r>
              <a:rPr lang="en-US" dirty="0" smtClean="0"/>
              <a:t>Active Shooter</a:t>
            </a:r>
          </a:p>
          <a:p>
            <a:pPr lvl="2"/>
            <a:r>
              <a:rPr lang="en-US" dirty="0" smtClean="0"/>
              <a:t>Training at monthly general meetings</a:t>
            </a:r>
          </a:p>
          <a:p>
            <a:r>
              <a:rPr lang="en-US" dirty="0" smtClean="0"/>
              <a:t>Drills and Exercises</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955402"/>
            <a:ext cx="2275833" cy="119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1" y="3422200"/>
            <a:ext cx="2275832" cy="14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942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2700"/>
            <a:ext cx="8229600" cy="2552436"/>
          </a:xfrm>
        </p:spPr>
        <p:txBody>
          <a:bodyPr>
            <a:normAutofit/>
          </a:bodyPr>
          <a:lstStyle/>
          <a:p>
            <a:pPr marL="0" indent="0" algn="ctr">
              <a:buNone/>
              <a:defRPr/>
            </a:pPr>
            <a:r>
              <a:rPr lang="en-US" sz="4800" dirty="0" smtClean="0"/>
              <a:t>Initiatives</a:t>
            </a:r>
            <a:endParaRPr lang="en-US" sz="4800" dirty="0"/>
          </a:p>
        </p:txBody>
      </p:sp>
    </p:spTree>
    <p:extLst>
      <p:ext uri="{BB962C8B-B14F-4D97-AF65-F5344CB8AC3E}">
        <p14:creationId xmlns:p14="http://schemas.microsoft.com/office/powerpoint/2010/main" val="395067237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dirty="0" smtClean="0"/>
              <a:t>Today’s Agenda</a:t>
            </a:r>
          </a:p>
        </p:txBody>
      </p:sp>
      <p:sp>
        <p:nvSpPr>
          <p:cNvPr id="15363" name="Content Placeholder 2"/>
          <p:cNvSpPr>
            <a:spLocks noGrp="1"/>
          </p:cNvSpPr>
          <p:nvPr>
            <p:ph idx="4294967295"/>
          </p:nvPr>
        </p:nvSpPr>
        <p:spPr>
          <a:xfrm>
            <a:off x="457200" y="1333500"/>
            <a:ext cx="8382000" cy="4114800"/>
          </a:xfrm>
        </p:spPr>
        <p:txBody>
          <a:bodyPr>
            <a:normAutofit/>
          </a:bodyPr>
          <a:lstStyle/>
          <a:p>
            <a:pPr>
              <a:spcBef>
                <a:spcPts val="1200"/>
              </a:spcBef>
            </a:pPr>
            <a:r>
              <a:rPr lang="en-US" dirty="0" smtClean="0"/>
              <a:t>CERT Overview</a:t>
            </a:r>
          </a:p>
          <a:p>
            <a:pPr>
              <a:spcBef>
                <a:spcPts val="1200"/>
              </a:spcBef>
            </a:pPr>
            <a:r>
              <a:rPr lang="en-US" dirty="0" smtClean="0"/>
              <a:t>Montgomery County CERT Overview </a:t>
            </a:r>
          </a:p>
          <a:p>
            <a:pPr>
              <a:spcBef>
                <a:spcPts val="1200"/>
              </a:spcBef>
            </a:pPr>
            <a:r>
              <a:rPr lang="en-US" dirty="0" smtClean="0"/>
              <a:t>CERT Members’ Roles</a:t>
            </a:r>
          </a:p>
          <a:p>
            <a:pPr>
              <a:spcBef>
                <a:spcPts val="1200"/>
              </a:spcBef>
            </a:pPr>
            <a:r>
              <a:rPr lang="en-US" dirty="0" smtClean="0"/>
              <a:t>Organizational Structure</a:t>
            </a:r>
          </a:p>
          <a:p>
            <a:pPr>
              <a:spcBef>
                <a:spcPts val="1200"/>
              </a:spcBef>
            </a:pPr>
            <a:r>
              <a:rPr lang="en-US" dirty="0" smtClean="0"/>
              <a:t>Initiatives</a:t>
            </a:r>
            <a:endParaRPr lang="en-US" dirty="0"/>
          </a:p>
        </p:txBody>
      </p:sp>
      <p:sp>
        <p:nvSpPr>
          <p:cNvPr id="6" name="Content Placeholder 2"/>
          <p:cNvSpPr txBox="1">
            <a:spLocks/>
          </p:cNvSpPr>
          <p:nvPr/>
        </p:nvSpPr>
        <p:spPr>
          <a:xfrm>
            <a:off x="4038600" y="2362200"/>
            <a:ext cx="4419600" cy="3263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pPr>
            <a:endParaRPr lang="en-US" dirty="0"/>
          </a:p>
        </p:txBody>
      </p:sp>
    </p:spTree>
    <p:extLst>
      <p:ext uri="{BB962C8B-B14F-4D97-AF65-F5344CB8AC3E}">
        <p14:creationId xmlns:p14="http://schemas.microsoft.com/office/powerpoint/2010/main" val="2489023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32"/>
          <a:stretch/>
        </p:blipFill>
        <p:spPr>
          <a:xfrm>
            <a:off x="4267200" y="1467620"/>
            <a:ext cx="4876800" cy="3993380"/>
          </a:xfrm>
          <a:prstGeom prst="rect">
            <a:avLst/>
          </a:prstGeom>
        </p:spPr>
      </p:pic>
      <p:sp>
        <p:nvSpPr>
          <p:cNvPr id="2" name="Title 1"/>
          <p:cNvSpPr>
            <a:spLocks noGrp="1"/>
          </p:cNvSpPr>
          <p:nvPr>
            <p:ph type="title"/>
          </p:nvPr>
        </p:nvSpPr>
        <p:spPr/>
        <p:txBody>
          <a:bodyPr/>
          <a:lstStyle/>
          <a:p>
            <a:r>
              <a:rPr lang="en-US" dirty="0"/>
              <a:t>Situation Reports (SITREPs</a:t>
            </a:r>
            <a:r>
              <a:rPr lang="en-US" dirty="0" smtClean="0"/>
              <a:t>)</a:t>
            </a:r>
            <a:endParaRPr lang="en-US" dirty="0"/>
          </a:p>
        </p:txBody>
      </p:sp>
      <p:sp>
        <p:nvSpPr>
          <p:cNvPr id="3" name="Content Placeholder 2"/>
          <p:cNvSpPr>
            <a:spLocks noGrp="1"/>
          </p:cNvSpPr>
          <p:nvPr>
            <p:ph idx="1"/>
          </p:nvPr>
        </p:nvSpPr>
        <p:spPr>
          <a:xfrm>
            <a:off x="509844" y="1524001"/>
            <a:ext cx="4671756" cy="3492500"/>
          </a:xfrm>
        </p:spPr>
        <p:txBody>
          <a:bodyPr anchor="ctr"/>
          <a:lstStyle/>
          <a:p>
            <a:r>
              <a:rPr lang="en-US" dirty="0"/>
              <a:t>CERT members developed 29 SITREPs from home</a:t>
            </a:r>
          </a:p>
          <a:p>
            <a:r>
              <a:rPr lang="en-US" dirty="0"/>
              <a:t>Provided a comprehensive picture of weather conditions</a:t>
            </a:r>
          </a:p>
          <a:p>
            <a:r>
              <a:rPr lang="en-US" dirty="0"/>
              <a:t>SITREPs were readily available for decision makers within the </a:t>
            </a:r>
            <a:r>
              <a:rPr lang="en-US" dirty="0" smtClean="0"/>
              <a:t>EOC</a:t>
            </a:r>
            <a:endParaRPr lang="en-US" dirty="0"/>
          </a:p>
        </p:txBody>
      </p:sp>
    </p:spTree>
    <p:extLst>
      <p:ext uri="{BB962C8B-B14F-4D97-AF65-F5344CB8AC3E}">
        <p14:creationId xmlns:p14="http://schemas.microsoft.com/office/powerpoint/2010/main" val="940504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CERT SITREP Participation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16684747"/>
              </p:ext>
            </p:extLst>
          </p:nvPr>
        </p:nvGraphicFramePr>
        <p:xfrm>
          <a:off x="609601" y="1487529"/>
          <a:ext cx="7958737" cy="378297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66801" y="4953000"/>
            <a:ext cx="7411941"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430689" y="3009310"/>
            <a:ext cx="1809534" cy="338554"/>
          </a:xfrm>
          <a:prstGeom prst="rect">
            <a:avLst/>
          </a:prstGeom>
          <a:noFill/>
        </p:spPr>
        <p:txBody>
          <a:bodyPr wrap="none" rtlCol="0">
            <a:spAutoFit/>
          </a:bodyPr>
          <a:lstStyle/>
          <a:p>
            <a:pPr algn="ctr"/>
            <a:r>
              <a:rPr lang="en-US" sz="1600" b="1" dirty="0">
                <a:solidFill>
                  <a:schemeClr val="accent3">
                    <a:lumMod val="50000"/>
                  </a:schemeClr>
                </a:solidFill>
              </a:rPr>
              <a:t>Number of SITREPs</a:t>
            </a:r>
          </a:p>
        </p:txBody>
      </p:sp>
      <p:sp>
        <p:nvSpPr>
          <p:cNvPr id="8" name="Rectangle 7"/>
          <p:cNvSpPr/>
          <p:nvPr/>
        </p:nvSpPr>
        <p:spPr>
          <a:xfrm>
            <a:off x="1282988" y="4887019"/>
            <a:ext cx="1203278" cy="338554"/>
          </a:xfrm>
          <a:prstGeom prst="rect">
            <a:avLst/>
          </a:prstGeom>
        </p:spPr>
        <p:txBody>
          <a:bodyPr wrap="none">
            <a:spAutoFit/>
          </a:bodyPr>
          <a:lstStyle/>
          <a:p>
            <a:pPr algn="ctr"/>
            <a:r>
              <a:rPr lang="en-US" sz="1600" b="1" dirty="0" smtClean="0">
                <a:solidFill>
                  <a:schemeClr val="accent3">
                    <a:lumMod val="50000"/>
                  </a:schemeClr>
                </a:solidFill>
              </a:rPr>
              <a:t>Tues, Jan 21</a:t>
            </a:r>
            <a:endParaRPr lang="en-US" sz="1600" b="1" dirty="0">
              <a:solidFill>
                <a:schemeClr val="accent3">
                  <a:lumMod val="50000"/>
                </a:schemeClr>
              </a:solidFill>
            </a:endParaRPr>
          </a:p>
        </p:txBody>
      </p:sp>
      <p:sp>
        <p:nvSpPr>
          <p:cNvPr id="9" name="Rectangle 8"/>
          <p:cNvSpPr/>
          <p:nvPr/>
        </p:nvSpPr>
        <p:spPr>
          <a:xfrm>
            <a:off x="3224569" y="4885639"/>
            <a:ext cx="1140249" cy="338554"/>
          </a:xfrm>
          <a:prstGeom prst="rect">
            <a:avLst/>
          </a:prstGeom>
        </p:spPr>
        <p:txBody>
          <a:bodyPr wrap="none">
            <a:spAutoFit/>
          </a:bodyPr>
          <a:lstStyle/>
          <a:p>
            <a:pPr algn="ctr"/>
            <a:r>
              <a:rPr lang="en-US" sz="1600" b="1" dirty="0" smtClean="0">
                <a:solidFill>
                  <a:schemeClr val="accent3">
                    <a:lumMod val="50000"/>
                  </a:schemeClr>
                </a:solidFill>
              </a:rPr>
              <a:t>Mon, Feb </a:t>
            </a:r>
            <a:r>
              <a:rPr lang="en-US" sz="1600" b="1" dirty="0">
                <a:solidFill>
                  <a:schemeClr val="accent3">
                    <a:lumMod val="50000"/>
                  </a:schemeClr>
                </a:solidFill>
              </a:rPr>
              <a:t>3</a:t>
            </a:r>
          </a:p>
        </p:txBody>
      </p:sp>
      <p:sp>
        <p:nvSpPr>
          <p:cNvPr id="10" name="Rectangle 9"/>
          <p:cNvSpPr/>
          <p:nvPr/>
        </p:nvSpPr>
        <p:spPr>
          <a:xfrm>
            <a:off x="4955047" y="4885639"/>
            <a:ext cx="1318886" cy="338554"/>
          </a:xfrm>
          <a:prstGeom prst="rect">
            <a:avLst/>
          </a:prstGeom>
        </p:spPr>
        <p:txBody>
          <a:bodyPr wrap="none">
            <a:spAutoFit/>
          </a:bodyPr>
          <a:lstStyle/>
          <a:p>
            <a:pPr algn="ctr"/>
            <a:r>
              <a:rPr lang="en-US" sz="1600" b="1" dirty="0" smtClean="0">
                <a:solidFill>
                  <a:schemeClr val="accent3">
                    <a:lumMod val="50000"/>
                  </a:schemeClr>
                </a:solidFill>
              </a:rPr>
              <a:t>Thurs, Feb </a:t>
            </a:r>
            <a:r>
              <a:rPr lang="en-US" sz="1600" b="1" dirty="0">
                <a:solidFill>
                  <a:schemeClr val="accent3">
                    <a:lumMod val="50000"/>
                  </a:schemeClr>
                </a:solidFill>
              </a:rPr>
              <a:t>13</a:t>
            </a:r>
          </a:p>
        </p:txBody>
      </p:sp>
      <p:sp>
        <p:nvSpPr>
          <p:cNvPr id="11" name="Rectangle 10"/>
          <p:cNvSpPr/>
          <p:nvPr/>
        </p:nvSpPr>
        <p:spPr>
          <a:xfrm>
            <a:off x="6870081" y="4885639"/>
            <a:ext cx="1189748" cy="338554"/>
          </a:xfrm>
          <a:prstGeom prst="rect">
            <a:avLst/>
          </a:prstGeom>
        </p:spPr>
        <p:txBody>
          <a:bodyPr wrap="none">
            <a:spAutoFit/>
          </a:bodyPr>
          <a:lstStyle/>
          <a:p>
            <a:pPr algn="ctr"/>
            <a:r>
              <a:rPr lang="en-US" sz="1600" b="1" dirty="0" smtClean="0">
                <a:solidFill>
                  <a:schemeClr val="accent3">
                    <a:lumMod val="50000"/>
                  </a:schemeClr>
                </a:solidFill>
              </a:rPr>
              <a:t>Mon, Mar </a:t>
            </a:r>
            <a:r>
              <a:rPr lang="en-US" sz="1600" b="1" dirty="0">
                <a:solidFill>
                  <a:schemeClr val="accent3">
                    <a:lumMod val="50000"/>
                  </a:schemeClr>
                </a:solidFill>
              </a:rPr>
              <a:t>3</a:t>
            </a:r>
          </a:p>
        </p:txBody>
      </p:sp>
      <p:sp>
        <p:nvSpPr>
          <p:cNvPr id="12" name="TextBox 11"/>
          <p:cNvSpPr txBox="1"/>
          <p:nvPr/>
        </p:nvSpPr>
        <p:spPr>
          <a:xfrm>
            <a:off x="1616765" y="1851223"/>
            <a:ext cx="535724" cy="369332"/>
          </a:xfrm>
          <a:prstGeom prst="rect">
            <a:avLst/>
          </a:prstGeom>
          <a:solidFill>
            <a:schemeClr val="bg1"/>
          </a:solidFill>
        </p:spPr>
        <p:txBody>
          <a:bodyPr wrap="none" rtlCol="0">
            <a:spAutoFit/>
          </a:bodyPr>
          <a:lstStyle/>
          <a:p>
            <a:r>
              <a:rPr lang="en-US" b="1" dirty="0" smtClean="0">
                <a:solidFill>
                  <a:schemeClr val="accent3">
                    <a:lumMod val="50000"/>
                  </a:schemeClr>
                </a:solidFill>
              </a:rPr>
              <a:t>113</a:t>
            </a:r>
            <a:endParaRPr lang="en-US" b="1" dirty="0">
              <a:solidFill>
                <a:schemeClr val="accent3">
                  <a:lumMod val="50000"/>
                </a:schemeClr>
              </a:solidFill>
            </a:endParaRPr>
          </a:p>
        </p:txBody>
      </p:sp>
      <p:sp>
        <p:nvSpPr>
          <p:cNvPr id="13" name="TextBox 12"/>
          <p:cNvSpPr txBox="1"/>
          <p:nvPr/>
        </p:nvSpPr>
        <p:spPr>
          <a:xfrm>
            <a:off x="3543696" y="3619500"/>
            <a:ext cx="418704" cy="369332"/>
          </a:xfrm>
          <a:prstGeom prst="rect">
            <a:avLst/>
          </a:prstGeom>
          <a:solidFill>
            <a:schemeClr val="bg1"/>
          </a:solidFill>
        </p:spPr>
        <p:txBody>
          <a:bodyPr wrap="none" rtlCol="0">
            <a:spAutoFit/>
          </a:bodyPr>
          <a:lstStyle/>
          <a:p>
            <a:r>
              <a:rPr lang="en-US" b="1" dirty="0" smtClean="0">
                <a:solidFill>
                  <a:schemeClr val="accent3">
                    <a:lumMod val="50000"/>
                  </a:schemeClr>
                </a:solidFill>
              </a:rPr>
              <a:t>32</a:t>
            </a:r>
            <a:endParaRPr lang="en-US" b="1" dirty="0">
              <a:solidFill>
                <a:schemeClr val="accent3">
                  <a:lumMod val="50000"/>
                </a:schemeClr>
              </a:solidFill>
            </a:endParaRPr>
          </a:p>
        </p:txBody>
      </p:sp>
      <p:sp>
        <p:nvSpPr>
          <p:cNvPr id="14" name="TextBox 13"/>
          <p:cNvSpPr txBox="1"/>
          <p:nvPr/>
        </p:nvSpPr>
        <p:spPr>
          <a:xfrm>
            <a:off x="5346627" y="1485900"/>
            <a:ext cx="535724" cy="369332"/>
          </a:xfrm>
          <a:prstGeom prst="rect">
            <a:avLst/>
          </a:prstGeom>
          <a:solidFill>
            <a:schemeClr val="bg1"/>
          </a:solidFill>
        </p:spPr>
        <p:txBody>
          <a:bodyPr wrap="none" rtlCol="0">
            <a:spAutoFit/>
          </a:bodyPr>
          <a:lstStyle/>
          <a:p>
            <a:r>
              <a:rPr lang="en-US" b="1" dirty="0" smtClean="0">
                <a:solidFill>
                  <a:schemeClr val="accent3">
                    <a:lumMod val="50000"/>
                  </a:schemeClr>
                </a:solidFill>
              </a:rPr>
              <a:t>125</a:t>
            </a:r>
            <a:endParaRPr lang="en-US" b="1" dirty="0">
              <a:solidFill>
                <a:schemeClr val="accent3">
                  <a:lumMod val="50000"/>
                </a:schemeClr>
              </a:solidFill>
            </a:endParaRPr>
          </a:p>
        </p:txBody>
      </p:sp>
      <p:sp>
        <p:nvSpPr>
          <p:cNvPr id="15" name="TextBox 14"/>
          <p:cNvSpPr txBox="1"/>
          <p:nvPr/>
        </p:nvSpPr>
        <p:spPr>
          <a:xfrm>
            <a:off x="7255602" y="2476500"/>
            <a:ext cx="418704" cy="369332"/>
          </a:xfrm>
          <a:prstGeom prst="rect">
            <a:avLst/>
          </a:prstGeom>
          <a:solidFill>
            <a:schemeClr val="bg1"/>
          </a:solidFill>
        </p:spPr>
        <p:txBody>
          <a:bodyPr wrap="none" rtlCol="0">
            <a:spAutoFit/>
          </a:bodyPr>
          <a:lstStyle/>
          <a:p>
            <a:r>
              <a:rPr lang="en-US" b="1" dirty="0" smtClean="0">
                <a:solidFill>
                  <a:schemeClr val="accent3">
                    <a:lumMod val="50000"/>
                  </a:schemeClr>
                </a:solidFill>
              </a:rPr>
              <a:t>83</a:t>
            </a:r>
            <a:endParaRPr lang="en-US" b="1" dirty="0">
              <a:solidFill>
                <a:schemeClr val="accent3">
                  <a:lumMod val="50000"/>
                </a:schemeClr>
              </a:solidFill>
            </a:endParaRPr>
          </a:p>
        </p:txBody>
      </p:sp>
    </p:spTree>
    <p:extLst>
      <p:ext uri="{BB962C8B-B14F-4D97-AF65-F5344CB8AC3E}">
        <p14:creationId xmlns:p14="http://schemas.microsoft.com/office/powerpoint/2010/main" val="332596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3612886"/>
            <a:ext cx="4267200" cy="1879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0485" y="2726749"/>
            <a:ext cx="2850630" cy="16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92"/>
          <p:cNvSpPr>
            <a:spLocks noChangeArrowheads="1"/>
          </p:cNvSpPr>
          <p:nvPr/>
        </p:nvSpPr>
        <p:spPr bwMode="auto">
          <a:xfrm>
            <a:off x="3748088" y="3331104"/>
            <a:ext cx="1441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a:solidFill>
                  <a:schemeClr val="bg1"/>
                </a:solidFill>
              </a:rPr>
              <a:t>Authoritative Tweet</a:t>
            </a:r>
          </a:p>
        </p:txBody>
      </p:sp>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06050" y="1547590"/>
            <a:ext cx="2132739" cy="1024160"/>
          </a:xfrm>
          <a:prstGeom prst="rect">
            <a:avLst/>
          </a:prstGeom>
        </p:spPr>
      </p:pic>
      <p:sp>
        <p:nvSpPr>
          <p:cNvPr id="6" name="Rectangle 5"/>
          <p:cNvSpPr/>
          <p:nvPr/>
        </p:nvSpPr>
        <p:spPr>
          <a:xfrm>
            <a:off x="3433764" y="1555750"/>
            <a:ext cx="2281237" cy="1018646"/>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500438" y="2915708"/>
            <a:ext cx="1985962" cy="1313657"/>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2425" y="2891347"/>
            <a:ext cx="1200150" cy="68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2500" y="3476402"/>
            <a:ext cx="1200150" cy="68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1938" y="3277251"/>
            <a:ext cx="1200150" cy="68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200" y="2713781"/>
            <a:ext cx="1200150" cy="68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3184" y="3885263"/>
            <a:ext cx="1200150" cy="68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03"/>
          <p:cNvSpPr txBox="1">
            <a:spLocks noChangeArrowheads="1"/>
          </p:cNvSpPr>
          <p:nvPr/>
        </p:nvSpPr>
        <p:spPr bwMode="auto">
          <a:xfrm>
            <a:off x="6232146" y="3120761"/>
            <a:ext cx="7024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a:solidFill>
                  <a:schemeClr val="bg1"/>
                </a:solidFill>
              </a:rPr>
              <a:t>ReTweet</a:t>
            </a:r>
          </a:p>
        </p:txBody>
      </p:sp>
      <p:sp>
        <p:nvSpPr>
          <p:cNvPr id="14" name="TextBox 104"/>
          <p:cNvSpPr txBox="1">
            <a:spLocks noChangeArrowheads="1"/>
          </p:cNvSpPr>
          <p:nvPr/>
        </p:nvSpPr>
        <p:spPr bwMode="auto">
          <a:xfrm>
            <a:off x="6813171" y="3693583"/>
            <a:ext cx="7024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a:solidFill>
                  <a:schemeClr val="bg1"/>
                </a:solidFill>
              </a:rPr>
              <a:t>ReTweet</a:t>
            </a:r>
          </a:p>
        </p:txBody>
      </p:sp>
      <p:grpSp>
        <p:nvGrpSpPr>
          <p:cNvPr id="15" name="Group 14"/>
          <p:cNvGrpSpPr>
            <a:grpSpLocks/>
          </p:cNvGrpSpPr>
          <p:nvPr/>
        </p:nvGrpSpPr>
        <p:grpSpPr bwMode="auto">
          <a:xfrm>
            <a:off x="3070225" y="2719917"/>
            <a:ext cx="2851150" cy="1793875"/>
            <a:chOff x="3070225" y="2044700"/>
            <a:chExt cx="2851150" cy="2152650"/>
          </a:xfrm>
        </p:grpSpPr>
        <p:grpSp>
          <p:nvGrpSpPr>
            <p:cNvPr id="16" name="Group 4"/>
            <p:cNvGrpSpPr>
              <a:grpSpLocks/>
            </p:cNvGrpSpPr>
            <p:nvPr/>
          </p:nvGrpSpPr>
          <p:grpSpPr bwMode="auto">
            <a:xfrm>
              <a:off x="3070225" y="2044700"/>
              <a:ext cx="2851150" cy="1963869"/>
              <a:chOff x="2931967" y="1949073"/>
              <a:chExt cx="3127665" cy="2154614"/>
            </a:xfrm>
          </p:grpSpPr>
          <p:pic>
            <p:nvPicPr>
              <p:cNvPr id="18"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1967" y="1949073"/>
                <a:ext cx="3127665" cy="215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2"/>
              <p:cNvSpPr>
                <a:spLocks noChangeArrowheads="1"/>
              </p:cNvSpPr>
              <p:nvPr/>
            </p:nvSpPr>
            <p:spPr bwMode="auto">
              <a:xfrm>
                <a:off x="3674561" y="2744569"/>
                <a:ext cx="1583239" cy="7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solidFill>
                      <a:schemeClr val="accent3">
                        <a:lumMod val="50000"/>
                      </a:schemeClr>
                    </a:solidFill>
                  </a:rPr>
                  <a:t>Authoritative Tweet</a:t>
                </a:r>
              </a:p>
            </p:txBody>
          </p:sp>
        </p:grpSp>
        <p:sp>
          <p:nvSpPr>
            <p:cNvPr id="17" name="Oval 16"/>
            <p:cNvSpPr/>
            <p:nvPr/>
          </p:nvSpPr>
          <p:spPr bwMode="auto">
            <a:xfrm>
              <a:off x="4173538" y="3606800"/>
              <a:ext cx="590550" cy="590550"/>
            </a:xfrm>
            <a:prstGeom prst="ellipse">
              <a:avLst/>
            </a:prstGeom>
            <a:solidFill>
              <a:srgbClr val="F2F2F2">
                <a:alpha val="7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3</a:t>
              </a:r>
            </a:p>
          </p:txBody>
        </p:sp>
      </p:grpSp>
      <p:sp>
        <p:nvSpPr>
          <p:cNvPr id="20" name="TextBox 105"/>
          <p:cNvSpPr txBox="1">
            <a:spLocks noChangeArrowheads="1"/>
          </p:cNvSpPr>
          <p:nvPr/>
        </p:nvSpPr>
        <p:spPr bwMode="auto">
          <a:xfrm>
            <a:off x="7543421" y="2931583"/>
            <a:ext cx="7024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a:solidFill>
                  <a:schemeClr val="bg1"/>
                </a:solidFill>
              </a:rPr>
              <a:t>ReTweet</a:t>
            </a:r>
          </a:p>
        </p:txBody>
      </p:sp>
      <p:sp>
        <p:nvSpPr>
          <p:cNvPr id="21" name="TextBox 106"/>
          <p:cNvSpPr txBox="1">
            <a:spLocks noChangeArrowheads="1"/>
          </p:cNvSpPr>
          <p:nvPr/>
        </p:nvSpPr>
        <p:spPr bwMode="auto">
          <a:xfrm>
            <a:off x="8130796" y="3503083"/>
            <a:ext cx="7024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a:solidFill>
                  <a:schemeClr val="bg1"/>
                </a:solidFill>
              </a:rPr>
              <a:t>ReTweet</a:t>
            </a:r>
          </a:p>
        </p:txBody>
      </p:sp>
      <p:sp>
        <p:nvSpPr>
          <p:cNvPr id="22" name="TextBox 107"/>
          <p:cNvSpPr txBox="1">
            <a:spLocks noChangeArrowheads="1"/>
          </p:cNvSpPr>
          <p:nvPr/>
        </p:nvSpPr>
        <p:spPr bwMode="auto">
          <a:xfrm>
            <a:off x="7832346" y="4108979"/>
            <a:ext cx="7024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a:solidFill>
                  <a:schemeClr val="bg1"/>
                </a:solidFill>
              </a:rPr>
              <a:t>ReTweet</a:t>
            </a:r>
          </a:p>
        </p:txBody>
      </p:sp>
      <p:sp>
        <p:nvSpPr>
          <p:cNvPr id="23" name="Rectangle 22"/>
          <p:cNvSpPr/>
          <p:nvPr/>
        </p:nvSpPr>
        <p:spPr>
          <a:xfrm>
            <a:off x="5805488" y="2696105"/>
            <a:ext cx="3276600" cy="1971146"/>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p:nvPr/>
        </p:nvCxnSpPr>
        <p:spPr>
          <a:xfrm>
            <a:off x="5541964" y="3991240"/>
            <a:ext cx="3260725" cy="808302"/>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634038" y="2324365"/>
            <a:ext cx="3168650" cy="773906"/>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5475457" y="2317750"/>
            <a:ext cx="3606631" cy="2555875"/>
            <a:chOff x="5475457" y="1562100"/>
            <a:chExt cx="3606631" cy="3067050"/>
          </a:xfrm>
        </p:grpSpPr>
        <p:grpSp>
          <p:nvGrpSpPr>
            <p:cNvPr id="27" name="Group 4"/>
            <p:cNvGrpSpPr>
              <a:grpSpLocks/>
            </p:cNvGrpSpPr>
            <p:nvPr/>
          </p:nvGrpSpPr>
          <p:grpSpPr bwMode="auto">
            <a:xfrm>
              <a:off x="5475457" y="1562100"/>
              <a:ext cx="3606631" cy="2970213"/>
              <a:chOff x="5475457" y="1562100"/>
              <a:chExt cx="3606631" cy="2970213"/>
            </a:xfrm>
          </p:grpSpPr>
          <p:pic>
            <p:nvPicPr>
              <p:cNvPr id="29" name="Picture 2"/>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1997" y="2242133"/>
                <a:ext cx="1200315" cy="82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2155" y="2944321"/>
                <a:ext cx="1200315" cy="82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1773" y="2705299"/>
                <a:ext cx="1200315" cy="82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4957" y="2029016"/>
                <a:ext cx="1200315" cy="82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2981" y="3435039"/>
                <a:ext cx="1200315" cy="82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8"/>
              <p:cNvSpPr txBox="1">
                <a:spLocks noChangeArrowheads="1"/>
              </p:cNvSpPr>
              <p:nvPr/>
            </p:nvSpPr>
            <p:spPr bwMode="auto">
              <a:xfrm rot="20617081">
                <a:off x="5552119" y="1751150"/>
                <a:ext cx="246266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594A42"/>
                    </a:solidFill>
                  </a:rPr>
                  <a:t>ACCURATE DISSEMINATION</a:t>
                </a:r>
              </a:p>
            </p:txBody>
          </p:sp>
          <p:sp>
            <p:nvSpPr>
              <p:cNvPr id="35" name="TextBox 39"/>
              <p:cNvSpPr txBox="1">
                <a:spLocks noChangeArrowheads="1"/>
              </p:cNvSpPr>
              <p:nvPr/>
            </p:nvSpPr>
            <p:spPr bwMode="auto">
              <a:xfrm rot="993179">
                <a:off x="5475457" y="3890089"/>
                <a:ext cx="246266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594A42"/>
                    </a:solidFill>
                  </a:rPr>
                  <a:t>ACCURATE DISSEMINATION</a:t>
                </a:r>
              </a:p>
            </p:txBody>
          </p:sp>
          <p:cxnSp>
            <p:nvCxnSpPr>
              <p:cNvPr id="36" name="Straight Arrow Connector 35"/>
              <p:cNvCxnSpPr/>
              <p:nvPr/>
            </p:nvCxnSpPr>
            <p:spPr bwMode="auto">
              <a:xfrm>
                <a:off x="5541963" y="3562350"/>
                <a:ext cx="3260725" cy="969963"/>
              </a:xfrm>
              <a:prstGeom prst="straightConnector1">
                <a:avLst/>
              </a:prstGeom>
              <a:ln w="76200">
                <a:solidFill>
                  <a:srgbClr val="594A4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flipV="1">
                <a:off x="5634038" y="1562100"/>
                <a:ext cx="3168650" cy="928688"/>
              </a:xfrm>
              <a:prstGeom prst="straightConnector1">
                <a:avLst/>
              </a:prstGeom>
              <a:ln w="76200">
                <a:solidFill>
                  <a:srgbClr val="594A42"/>
                </a:solidFill>
                <a:tailEnd type="arrow"/>
              </a:ln>
            </p:spPr>
            <p:style>
              <a:lnRef idx="1">
                <a:schemeClr val="accent1"/>
              </a:lnRef>
              <a:fillRef idx="0">
                <a:schemeClr val="accent1"/>
              </a:fillRef>
              <a:effectRef idx="0">
                <a:schemeClr val="accent1"/>
              </a:effectRef>
              <a:fontRef idx="minor">
                <a:schemeClr val="tx1"/>
              </a:fontRef>
            </p:style>
          </p:cxnSp>
          <p:sp>
            <p:nvSpPr>
              <p:cNvPr id="38" name="TextBox 17"/>
              <p:cNvSpPr txBox="1">
                <a:spLocks noChangeArrowheads="1"/>
              </p:cNvSpPr>
              <p:nvPr/>
            </p:nvSpPr>
            <p:spPr bwMode="auto">
              <a:xfrm>
                <a:off x="6231421" y="2517067"/>
                <a:ext cx="7024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dirty="0" err="1">
                    <a:solidFill>
                      <a:srgbClr val="594A42"/>
                    </a:solidFill>
                  </a:rPr>
                  <a:t>ReTweet</a:t>
                </a:r>
                <a:endParaRPr lang="en-US" altLang="en-US" sz="1100" b="1" dirty="0">
                  <a:solidFill>
                    <a:srgbClr val="594A42"/>
                  </a:solidFill>
                </a:endParaRPr>
              </a:p>
            </p:txBody>
          </p:sp>
          <p:sp>
            <p:nvSpPr>
              <p:cNvPr id="39" name="TextBox 76"/>
              <p:cNvSpPr txBox="1">
                <a:spLocks noChangeArrowheads="1"/>
              </p:cNvSpPr>
              <p:nvPr/>
            </p:nvSpPr>
            <p:spPr bwMode="auto">
              <a:xfrm>
                <a:off x="6812911" y="3205774"/>
                <a:ext cx="7024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dirty="0" err="1">
                    <a:solidFill>
                      <a:srgbClr val="594A42"/>
                    </a:solidFill>
                  </a:rPr>
                  <a:t>ReTweet</a:t>
                </a:r>
                <a:endParaRPr lang="en-US" altLang="en-US" sz="1100" b="1" dirty="0">
                  <a:solidFill>
                    <a:srgbClr val="594A42"/>
                  </a:solidFill>
                </a:endParaRPr>
              </a:p>
            </p:txBody>
          </p:sp>
          <p:sp>
            <p:nvSpPr>
              <p:cNvPr id="40" name="TextBox 77"/>
              <p:cNvSpPr txBox="1">
                <a:spLocks noChangeArrowheads="1"/>
              </p:cNvSpPr>
              <p:nvPr/>
            </p:nvSpPr>
            <p:spPr bwMode="auto">
              <a:xfrm>
                <a:off x="7543636" y="2291217"/>
                <a:ext cx="7024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dirty="0" err="1">
                    <a:solidFill>
                      <a:srgbClr val="594A42"/>
                    </a:solidFill>
                  </a:rPr>
                  <a:t>ReTweet</a:t>
                </a:r>
                <a:endParaRPr lang="en-US" altLang="en-US" sz="1100" b="1" dirty="0">
                  <a:solidFill>
                    <a:srgbClr val="594A42"/>
                  </a:solidFill>
                </a:endParaRPr>
              </a:p>
            </p:txBody>
          </p:sp>
          <p:sp>
            <p:nvSpPr>
              <p:cNvPr id="41" name="TextBox 78"/>
              <p:cNvSpPr txBox="1">
                <a:spLocks noChangeArrowheads="1"/>
              </p:cNvSpPr>
              <p:nvPr/>
            </p:nvSpPr>
            <p:spPr bwMode="auto">
              <a:xfrm>
                <a:off x="8130711" y="2977136"/>
                <a:ext cx="7024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dirty="0" err="1">
                    <a:solidFill>
                      <a:srgbClr val="594A42"/>
                    </a:solidFill>
                  </a:rPr>
                  <a:t>ReTweet</a:t>
                </a:r>
                <a:endParaRPr lang="en-US" altLang="en-US" sz="1100" b="1" dirty="0">
                  <a:solidFill>
                    <a:srgbClr val="594A42"/>
                  </a:solidFill>
                </a:endParaRPr>
              </a:p>
            </p:txBody>
          </p:sp>
          <p:sp>
            <p:nvSpPr>
              <p:cNvPr id="42" name="TextBox 79"/>
              <p:cNvSpPr txBox="1">
                <a:spLocks noChangeArrowheads="1"/>
              </p:cNvSpPr>
              <p:nvPr/>
            </p:nvSpPr>
            <p:spPr bwMode="auto">
              <a:xfrm>
                <a:off x="7831841" y="3704224"/>
                <a:ext cx="7024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100" b="1" dirty="0" err="1">
                    <a:solidFill>
                      <a:srgbClr val="594A42"/>
                    </a:solidFill>
                  </a:rPr>
                  <a:t>ReTweet</a:t>
                </a:r>
                <a:endParaRPr lang="en-US" altLang="en-US" sz="1100" b="1" dirty="0">
                  <a:solidFill>
                    <a:srgbClr val="594A42"/>
                  </a:solidFill>
                </a:endParaRPr>
              </a:p>
            </p:txBody>
          </p:sp>
        </p:grpSp>
        <p:sp>
          <p:nvSpPr>
            <p:cNvPr id="28" name="Oval 27"/>
            <p:cNvSpPr/>
            <p:nvPr/>
          </p:nvSpPr>
          <p:spPr bwMode="auto">
            <a:xfrm>
              <a:off x="8323263" y="4038600"/>
              <a:ext cx="590550" cy="590550"/>
            </a:xfrm>
            <a:prstGeom prst="ellipse">
              <a:avLst/>
            </a:prstGeom>
            <a:solidFill>
              <a:srgbClr val="F2F2F2">
                <a:alpha val="7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4</a:t>
              </a:r>
            </a:p>
          </p:txBody>
        </p:sp>
      </p:grpSp>
      <p:grpSp>
        <p:nvGrpSpPr>
          <p:cNvPr id="43" name="Group 42"/>
          <p:cNvGrpSpPr>
            <a:grpSpLocks/>
          </p:cNvGrpSpPr>
          <p:nvPr/>
        </p:nvGrpSpPr>
        <p:grpSpPr bwMode="auto">
          <a:xfrm>
            <a:off x="3349626" y="1309688"/>
            <a:ext cx="2289175" cy="1671501"/>
            <a:chOff x="3349625" y="352425"/>
            <a:chExt cx="2289175" cy="2005801"/>
          </a:xfrm>
        </p:grpSpPr>
        <p:grpSp>
          <p:nvGrpSpPr>
            <p:cNvPr id="44" name="Group 127"/>
            <p:cNvGrpSpPr>
              <a:grpSpLocks/>
            </p:cNvGrpSpPr>
            <p:nvPr/>
          </p:nvGrpSpPr>
          <p:grpSpPr bwMode="auto">
            <a:xfrm>
              <a:off x="3349625" y="647353"/>
              <a:ext cx="2289175" cy="1710873"/>
              <a:chOff x="3348894" y="647701"/>
              <a:chExt cx="2289426" cy="1711333"/>
            </a:xfrm>
          </p:grpSpPr>
          <p:pic>
            <p:nvPicPr>
              <p:cNvPr id="46" name="Picture 128"/>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14246" y="647701"/>
                <a:ext cx="2113580" cy="121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129"/>
              <p:cNvGrpSpPr>
                <a:grpSpLocks/>
              </p:cNvGrpSpPr>
              <p:nvPr/>
            </p:nvGrpSpPr>
            <p:grpSpPr bwMode="auto">
              <a:xfrm>
                <a:off x="3348894" y="1847987"/>
                <a:ext cx="2289426" cy="511047"/>
                <a:chOff x="3348894" y="1847987"/>
                <a:chExt cx="2289426" cy="511047"/>
              </a:xfrm>
            </p:grpSpPr>
            <p:sp>
              <p:nvSpPr>
                <p:cNvPr id="48" name="Down Arrow 47"/>
                <p:cNvSpPr/>
                <p:nvPr/>
              </p:nvSpPr>
              <p:spPr>
                <a:xfrm>
                  <a:off x="3501311" y="1865989"/>
                  <a:ext cx="1976655" cy="433503"/>
                </a:xfrm>
                <a:prstGeom prst="downArrow">
                  <a:avLst>
                    <a:gd name="adj1" fmla="val 67635"/>
                    <a:gd name="adj2" fmla="val 77642"/>
                  </a:avLst>
                </a:prstGeom>
                <a:solidFill>
                  <a:schemeClr val="bg2">
                    <a:lumMod val="90000"/>
                  </a:schemeClr>
                </a:solid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a:solidFill>
                      <a:srgbClr val="594A42"/>
                    </a:solidFill>
                  </a:endParaRPr>
                </a:p>
              </p:txBody>
            </p:sp>
            <p:sp>
              <p:nvSpPr>
                <p:cNvPr id="49" name="TextBox 131"/>
                <p:cNvSpPr txBox="1">
                  <a:spLocks noChangeArrowheads="1"/>
                </p:cNvSpPr>
                <p:nvPr/>
              </p:nvSpPr>
              <p:spPr bwMode="auto">
                <a:xfrm>
                  <a:off x="3348894" y="1847987"/>
                  <a:ext cx="2289426" cy="51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300"/>
                    </a:lnSpc>
                  </a:pPr>
                  <a:r>
                    <a:rPr lang="en-US" altLang="en-US" sz="1300">
                      <a:solidFill>
                        <a:srgbClr val="594A42"/>
                      </a:solidFill>
                    </a:rPr>
                    <a:t>provided  verified </a:t>
                  </a:r>
                </a:p>
                <a:p>
                  <a:pPr algn="ctr" eaLnBrk="1" hangingPunct="1">
                    <a:lnSpc>
                      <a:spcPts val="1300"/>
                    </a:lnSpc>
                  </a:pPr>
                  <a:r>
                    <a:rPr lang="en-US" altLang="en-US" sz="1300">
                      <a:solidFill>
                        <a:srgbClr val="594A42"/>
                      </a:solidFill>
                    </a:rPr>
                    <a:t>info for</a:t>
                  </a:r>
                </a:p>
              </p:txBody>
            </p:sp>
          </p:grpSp>
        </p:grpSp>
        <p:sp>
          <p:nvSpPr>
            <p:cNvPr id="45" name="Oval 44"/>
            <p:cNvSpPr/>
            <p:nvPr/>
          </p:nvSpPr>
          <p:spPr bwMode="auto">
            <a:xfrm>
              <a:off x="4175125" y="352425"/>
              <a:ext cx="588963" cy="590550"/>
            </a:xfrm>
            <a:prstGeom prst="ellipse">
              <a:avLst/>
            </a:prstGeom>
            <a:solidFill>
              <a:srgbClr val="F2F2F2">
                <a:alpha val="7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2</a:t>
              </a:r>
            </a:p>
          </p:txBody>
        </p:sp>
      </p:grpSp>
      <p:sp>
        <p:nvSpPr>
          <p:cNvPr id="50" name="32-Point Star 49"/>
          <p:cNvSpPr/>
          <p:nvPr/>
        </p:nvSpPr>
        <p:spPr>
          <a:xfrm>
            <a:off x="436564" y="2704042"/>
            <a:ext cx="1385887" cy="567532"/>
          </a:xfrm>
          <a:prstGeom prst="star32">
            <a:avLst/>
          </a:prstGeom>
          <a:solidFill>
            <a:schemeClr val="bg2">
              <a:lumMod val="90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lumMod val="95000"/>
                  </a:schemeClr>
                </a:solidFill>
              </a:rPr>
              <a:t>Posts</a:t>
            </a:r>
          </a:p>
        </p:txBody>
      </p:sp>
      <p:sp>
        <p:nvSpPr>
          <p:cNvPr id="51" name="32-Point Star 50"/>
          <p:cNvSpPr/>
          <p:nvPr/>
        </p:nvSpPr>
        <p:spPr>
          <a:xfrm>
            <a:off x="152400" y="3312583"/>
            <a:ext cx="1485900" cy="508000"/>
          </a:xfrm>
          <a:prstGeom prst="star32">
            <a:avLst/>
          </a:prstGeom>
          <a:solidFill>
            <a:schemeClr val="bg2">
              <a:lumMod val="90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bg1">
                    <a:lumMod val="95000"/>
                  </a:schemeClr>
                </a:solidFill>
              </a:rPr>
              <a:t>Tweets</a:t>
            </a:r>
          </a:p>
        </p:txBody>
      </p:sp>
      <p:sp>
        <p:nvSpPr>
          <p:cNvPr id="52" name="32-Point Star 51"/>
          <p:cNvSpPr/>
          <p:nvPr/>
        </p:nvSpPr>
        <p:spPr>
          <a:xfrm>
            <a:off x="1698625" y="3275542"/>
            <a:ext cx="1384300" cy="506678"/>
          </a:xfrm>
          <a:prstGeom prst="star32">
            <a:avLst/>
          </a:prstGeom>
          <a:solidFill>
            <a:schemeClr val="bg2">
              <a:lumMod val="90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lumMod val="95000"/>
                  </a:schemeClr>
                </a:solidFill>
              </a:rPr>
              <a:t>Tweets</a:t>
            </a:r>
          </a:p>
        </p:txBody>
      </p:sp>
      <p:sp>
        <p:nvSpPr>
          <p:cNvPr id="53" name="32-Point Star 52"/>
          <p:cNvSpPr/>
          <p:nvPr/>
        </p:nvSpPr>
        <p:spPr>
          <a:xfrm>
            <a:off x="474663" y="3854979"/>
            <a:ext cx="1382712" cy="508000"/>
          </a:xfrm>
          <a:prstGeom prst="star32">
            <a:avLst/>
          </a:prstGeom>
          <a:solidFill>
            <a:schemeClr val="bg2">
              <a:lumMod val="90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lumMod val="95000"/>
                  </a:schemeClr>
                </a:solidFill>
              </a:rPr>
              <a:t>Posts</a:t>
            </a:r>
          </a:p>
        </p:txBody>
      </p:sp>
      <p:sp>
        <p:nvSpPr>
          <p:cNvPr id="54" name="Rectangle 53"/>
          <p:cNvSpPr/>
          <p:nvPr/>
        </p:nvSpPr>
        <p:spPr>
          <a:xfrm>
            <a:off x="103188" y="2719917"/>
            <a:ext cx="3097212" cy="1676136"/>
          </a:xfrm>
          <a:prstGeom prst="rect">
            <a:avLst/>
          </a:prstGeom>
          <a:solidFill>
            <a:schemeClr val="bg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228601" y="2324365"/>
            <a:ext cx="3165475" cy="742156"/>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28600" y="3897313"/>
            <a:ext cx="3168650" cy="902229"/>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a:grpSpLocks/>
          </p:cNvGrpSpPr>
          <p:nvPr/>
        </p:nvGrpSpPr>
        <p:grpSpPr bwMode="auto">
          <a:xfrm>
            <a:off x="103188" y="2317751"/>
            <a:ext cx="3294062" cy="2569104"/>
            <a:chOff x="102862" y="1562100"/>
            <a:chExt cx="3294659" cy="3083349"/>
          </a:xfrm>
        </p:grpSpPr>
        <p:grpSp>
          <p:nvGrpSpPr>
            <p:cNvPr id="58" name="Group 3"/>
            <p:cNvGrpSpPr>
              <a:grpSpLocks/>
            </p:cNvGrpSpPr>
            <p:nvPr/>
          </p:nvGrpSpPr>
          <p:grpSpPr bwMode="auto">
            <a:xfrm>
              <a:off x="152083" y="1562100"/>
              <a:ext cx="3245438" cy="2970621"/>
              <a:chOff x="152083" y="1562100"/>
              <a:chExt cx="3245438" cy="2970621"/>
            </a:xfrm>
          </p:grpSpPr>
          <p:sp>
            <p:nvSpPr>
              <p:cNvPr id="60" name="32-Point Star 59"/>
              <p:cNvSpPr/>
              <p:nvPr/>
            </p:nvSpPr>
            <p:spPr>
              <a:xfrm>
                <a:off x="436297" y="2016187"/>
                <a:ext cx="1386138" cy="682719"/>
              </a:xfrm>
              <a:prstGeom prst="star32">
                <a:avLst/>
              </a:prstGeom>
              <a:solidFill>
                <a:schemeClr val="bg2">
                  <a:lumMod val="90000"/>
                </a:schemeClr>
              </a:solid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594A42"/>
                    </a:solidFill>
                  </a:rPr>
                  <a:t>Posts</a:t>
                </a:r>
              </a:p>
            </p:txBody>
          </p:sp>
          <p:sp>
            <p:nvSpPr>
              <p:cNvPr id="61" name="32-Point Star 60"/>
              <p:cNvSpPr/>
              <p:nvPr/>
            </p:nvSpPr>
            <p:spPr>
              <a:xfrm>
                <a:off x="152083" y="2748126"/>
                <a:ext cx="1486169" cy="609684"/>
              </a:xfrm>
              <a:prstGeom prst="star32">
                <a:avLst/>
              </a:prstGeom>
              <a:solidFill>
                <a:schemeClr val="bg2">
                  <a:lumMod val="90000"/>
                </a:schemeClr>
              </a:solid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rgbClr val="594A42"/>
                    </a:solidFill>
                  </a:rPr>
                  <a:t>Tweets</a:t>
                </a:r>
              </a:p>
            </p:txBody>
          </p:sp>
          <p:sp>
            <p:nvSpPr>
              <p:cNvPr id="62" name="32-Point Star 61"/>
              <p:cNvSpPr/>
              <p:nvPr/>
            </p:nvSpPr>
            <p:spPr>
              <a:xfrm>
                <a:off x="1697001" y="2703670"/>
                <a:ext cx="1386138" cy="608096"/>
              </a:xfrm>
              <a:prstGeom prst="star32">
                <a:avLst/>
              </a:prstGeom>
              <a:solidFill>
                <a:schemeClr val="bg2">
                  <a:lumMod val="90000"/>
                </a:schemeClr>
              </a:solid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594A42"/>
                    </a:solidFill>
                  </a:rPr>
                  <a:t>Tweets</a:t>
                </a:r>
              </a:p>
            </p:txBody>
          </p:sp>
          <p:sp>
            <p:nvSpPr>
              <p:cNvPr id="63" name="32-Point Star 62"/>
              <p:cNvSpPr/>
              <p:nvPr/>
            </p:nvSpPr>
            <p:spPr>
              <a:xfrm>
                <a:off x="474404" y="3399090"/>
                <a:ext cx="1382963" cy="609684"/>
              </a:xfrm>
              <a:prstGeom prst="star32">
                <a:avLst/>
              </a:prstGeom>
              <a:solidFill>
                <a:schemeClr val="bg2">
                  <a:lumMod val="90000"/>
                </a:schemeClr>
              </a:solidFill>
              <a:ln w="12700">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594A42"/>
                    </a:solidFill>
                  </a:rPr>
                  <a:t>Posts</a:t>
                </a:r>
              </a:p>
            </p:txBody>
          </p:sp>
          <p:sp>
            <p:nvSpPr>
              <p:cNvPr id="64" name="TextBox 20"/>
              <p:cNvSpPr txBox="1">
                <a:spLocks noChangeArrowheads="1"/>
              </p:cNvSpPr>
              <p:nvPr/>
            </p:nvSpPr>
            <p:spPr bwMode="auto">
              <a:xfrm rot="951803">
                <a:off x="253805" y="1577194"/>
                <a:ext cx="2968017" cy="40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594A42"/>
                    </a:solidFill>
                  </a:rPr>
                  <a:t>CONSOLIDATION &amp; VERIFICATION</a:t>
                </a:r>
              </a:p>
            </p:txBody>
          </p:sp>
          <p:cxnSp>
            <p:nvCxnSpPr>
              <p:cNvPr id="65" name="Straight Arrow Connector 64"/>
              <p:cNvCxnSpPr/>
              <p:nvPr/>
            </p:nvCxnSpPr>
            <p:spPr>
              <a:xfrm>
                <a:off x="228297" y="1562100"/>
                <a:ext cx="3166049" cy="890710"/>
              </a:xfrm>
              <a:prstGeom prst="straightConnector1">
                <a:avLst/>
              </a:prstGeom>
              <a:ln w="76200">
                <a:solidFill>
                  <a:srgbClr val="594A42"/>
                </a:solidFill>
                <a:tailEnd type="arrow"/>
              </a:ln>
            </p:spPr>
            <p:style>
              <a:lnRef idx="1">
                <a:schemeClr val="accent1"/>
              </a:lnRef>
              <a:fillRef idx="0">
                <a:schemeClr val="accent1"/>
              </a:fillRef>
              <a:effectRef idx="0">
                <a:schemeClr val="accent1"/>
              </a:effectRef>
              <a:fontRef idx="minor">
                <a:schemeClr val="tx1"/>
              </a:fontRef>
            </p:style>
          </p:cxnSp>
          <p:sp>
            <p:nvSpPr>
              <p:cNvPr id="66" name="TextBox 20"/>
              <p:cNvSpPr txBox="1">
                <a:spLocks noChangeArrowheads="1"/>
              </p:cNvSpPr>
              <p:nvPr/>
            </p:nvSpPr>
            <p:spPr bwMode="auto">
              <a:xfrm rot="20458816">
                <a:off x="278695" y="3999387"/>
                <a:ext cx="2968017" cy="40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solidFill>
                      <a:srgbClr val="594A42"/>
                    </a:solidFill>
                  </a:rPr>
                  <a:t>CONSOLIDATION &amp; VERIFICATION</a:t>
                </a:r>
              </a:p>
            </p:txBody>
          </p:sp>
          <p:cxnSp>
            <p:nvCxnSpPr>
              <p:cNvPr id="67" name="Straight Arrow Connector 66"/>
              <p:cNvCxnSpPr/>
              <p:nvPr/>
            </p:nvCxnSpPr>
            <p:spPr>
              <a:xfrm flipV="1">
                <a:off x="228297" y="3448309"/>
                <a:ext cx="3169224" cy="1084412"/>
              </a:xfrm>
              <a:prstGeom prst="straightConnector1">
                <a:avLst/>
              </a:prstGeom>
              <a:ln w="76200">
                <a:solidFill>
                  <a:srgbClr val="594A42"/>
                </a:solidFill>
                <a:tailEnd type="arrow"/>
              </a:ln>
            </p:spPr>
            <p:style>
              <a:lnRef idx="1">
                <a:schemeClr val="accent1"/>
              </a:lnRef>
              <a:fillRef idx="0">
                <a:schemeClr val="accent1"/>
              </a:fillRef>
              <a:effectRef idx="0">
                <a:schemeClr val="accent1"/>
              </a:effectRef>
              <a:fontRef idx="minor">
                <a:schemeClr val="tx1"/>
              </a:fontRef>
            </p:style>
          </p:cxnSp>
        </p:grpSp>
        <p:sp>
          <p:nvSpPr>
            <p:cNvPr id="59" name="Oval 58"/>
            <p:cNvSpPr/>
            <p:nvPr/>
          </p:nvSpPr>
          <p:spPr>
            <a:xfrm>
              <a:off x="102862" y="4054818"/>
              <a:ext cx="590657" cy="590631"/>
            </a:xfrm>
            <a:prstGeom prst="ellipse">
              <a:avLst/>
            </a:prstGeom>
            <a:solidFill>
              <a:srgbClr val="F2F2F2">
                <a:alpha val="7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1</a:t>
              </a:r>
            </a:p>
          </p:txBody>
        </p:sp>
      </p:grpSp>
      <p:grpSp>
        <p:nvGrpSpPr>
          <p:cNvPr id="68" name="Group 67"/>
          <p:cNvGrpSpPr/>
          <p:nvPr/>
        </p:nvGrpSpPr>
        <p:grpSpPr>
          <a:xfrm>
            <a:off x="228601" y="5118365"/>
            <a:ext cx="2991770" cy="564885"/>
            <a:chOff x="228601" y="4383605"/>
            <a:chExt cx="2991770" cy="677862"/>
          </a:xfrm>
        </p:grpSpPr>
        <p:sp>
          <p:nvSpPr>
            <p:cNvPr id="69" name="Right Arrow 68"/>
            <p:cNvSpPr/>
            <p:nvPr/>
          </p:nvSpPr>
          <p:spPr bwMode="auto">
            <a:xfrm>
              <a:off x="228601" y="4383605"/>
              <a:ext cx="2991770" cy="677862"/>
            </a:xfrm>
            <a:prstGeom prst="rightArrow">
              <a:avLst>
                <a:gd name="adj1" fmla="val 74154"/>
                <a:gd name="adj2" fmla="val 65096"/>
              </a:avLst>
            </a:prstGeom>
            <a:solidFill>
              <a:schemeClr val="accent3">
                <a:lumMod val="60000"/>
                <a:lumOff val="4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TextBox 28"/>
            <p:cNvSpPr txBox="1">
              <a:spLocks noChangeArrowheads="1"/>
            </p:cNvSpPr>
            <p:nvPr/>
          </p:nvSpPr>
          <p:spPr bwMode="auto">
            <a:xfrm>
              <a:off x="474663" y="4515367"/>
              <a:ext cx="17160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a:solidFill>
                    <a:schemeClr val="accent3">
                      <a:lumMod val="50000"/>
                    </a:schemeClr>
                  </a:solidFill>
                </a:rPr>
                <a:t>GENERAL PUBLIC</a:t>
              </a:r>
            </a:p>
            <a:p>
              <a:pPr algn="ctr" eaLnBrk="1" hangingPunct="1">
                <a:defRPr/>
              </a:pPr>
              <a:r>
                <a:rPr lang="en-US" sz="1100" b="1" dirty="0">
                  <a:solidFill>
                    <a:schemeClr val="accent3">
                      <a:lumMod val="50000"/>
                    </a:schemeClr>
                  </a:solidFill>
                </a:rPr>
                <a:t>COMMUNICATIONS</a:t>
              </a:r>
            </a:p>
          </p:txBody>
        </p:sp>
      </p:grpSp>
      <p:grpSp>
        <p:nvGrpSpPr>
          <p:cNvPr id="71" name="Group 70"/>
          <p:cNvGrpSpPr/>
          <p:nvPr/>
        </p:nvGrpSpPr>
        <p:grpSpPr>
          <a:xfrm>
            <a:off x="228600" y="5054043"/>
            <a:ext cx="5576888" cy="629207"/>
            <a:chOff x="228600" y="4845652"/>
            <a:chExt cx="5576888" cy="755048"/>
          </a:xfrm>
        </p:grpSpPr>
        <p:sp>
          <p:nvSpPr>
            <p:cNvPr id="72" name="Rectangle 71"/>
            <p:cNvSpPr/>
            <p:nvPr/>
          </p:nvSpPr>
          <p:spPr>
            <a:xfrm>
              <a:off x="2743200" y="4845652"/>
              <a:ext cx="273844" cy="75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228600" y="4922838"/>
              <a:ext cx="5576888" cy="677862"/>
              <a:chOff x="228600" y="3467100"/>
              <a:chExt cx="5576888" cy="677862"/>
            </a:xfrm>
          </p:grpSpPr>
          <p:sp>
            <p:nvSpPr>
              <p:cNvPr id="74" name="Right Arrow 73"/>
              <p:cNvSpPr/>
              <p:nvPr/>
            </p:nvSpPr>
            <p:spPr bwMode="auto">
              <a:xfrm>
                <a:off x="228600" y="3467100"/>
                <a:ext cx="5576888" cy="677862"/>
              </a:xfrm>
              <a:prstGeom prst="rightArrow">
                <a:avLst>
                  <a:gd name="adj1" fmla="val 74154"/>
                  <a:gd name="adj2" fmla="val 65096"/>
                </a:avLst>
              </a:prstGeom>
              <a:solidFill>
                <a:schemeClr val="accent3">
                  <a:lumMod val="60000"/>
                  <a:lumOff val="4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TextBox 28"/>
              <p:cNvSpPr txBox="1">
                <a:spLocks noChangeArrowheads="1"/>
              </p:cNvSpPr>
              <p:nvPr/>
            </p:nvSpPr>
            <p:spPr bwMode="auto">
              <a:xfrm>
                <a:off x="438658" y="3617911"/>
                <a:ext cx="17160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a:solidFill>
                      <a:schemeClr val="accent3">
                        <a:lumMod val="50000"/>
                      </a:schemeClr>
                    </a:solidFill>
                  </a:rPr>
                  <a:t>GENERAL PUBLIC</a:t>
                </a:r>
              </a:p>
              <a:p>
                <a:pPr algn="ctr" eaLnBrk="1" hangingPunct="1">
                  <a:defRPr/>
                </a:pPr>
                <a:r>
                  <a:rPr lang="en-US" sz="1100" b="1" dirty="0">
                    <a:solidFill>
                      <a:schemeClr val="accent3">
                        <a:lumMod val="50000"/>
                      </a:schemeClr>
                    </a:solidFill>
                  </a:rPr>
                  <a:t>COMMUNICATIONS</a:t>
                </a:r>
              </a:p>
            </p:txBody>
          </p:sp>
          <p:sp>
            <p:nvSpPr>
              <p:cNvPr id="76" name="TextBox 28"/>
              <p:cNvSpPr txBox="1">
                <a:spLocks noChangeArrowheads="1"/>
              </p:cNvSpPr>
              <p:nvPr/>
            </p:nvSpPr>
            <p:spPr bwMode="auto">
              <a:xfrm>
                <a:off x="3697796" y="3617911"/>
                <a:ext cx="17160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smtClean="0">
                    <a:solidFill>
                      <a:schemeClr val="accent3">
                        <a:lumMod val="50000"/>
                      </a:schemeClr>
                    </a:solidFill>
                  </a:rPr>
                  <a:t>AGENCY</a:t>
                </a:r>
                <a:endParaRPr lang="en-US" sz="1100" b="1" dirty="0">
                  <a:solidFill>
                    <a:schemeClr val="accent3">
                      <a:lumMod val="50000"/>
                    </a:schemeClr>
                  </a:solidFill>
                </a:endParaRPr>
              </a:p>
              <a:p>
                <a:pPr algn="ctr" eaLnBrk="1" hangingPunct="1">
                  <a:defRPr/>
                </a:pPr>
                <a:r>
                  <a:rPr lang="en-US" sz="1100" b="1" dirty="0">
                    <a:solidFill>
                      <a:schemeClr val="accent3">
                        <a:lumMod val="50000"/>
                      </a:schemeClr>
                    </a:solidFill>
                  </a:rPr>
                  <a:t>COMMUNICATIONS</a:t>
                </a:r>
              </a:p>
            </p:txBody>
          </p:sp>
        </p:grpSp>
      </p:grpSp>
      <p:grpSp>
        <p:nvGrpSpPr>
          <p:cNvPr id="77" name="Group 76"/>
          <p:cNvGrpSpPr/>
          <p:nvPr/>
        </p:nvGrpSpPr>
        <p:grpSpPr>
          <a:xfrm>
            <a:off x="228601" y="4984750"/>
            <a:ext cx="8653463" cy="793750"/>
            <a:chOff x="228600" y="4762500"/>
            <a:chExt cx="8653463" cy="952500"/>
          </a:xfrm>
        </p:grpSpPr>
        <p:sp>
          <p:nvSpPr>
            <p:cNvPr id="78" name="Rectangle 77"/>
            <p:cNvSpPr/>
            <p:nvPr/>
          </p:nvSpPr>
          <p:spPr>
            <a:xfrm>
              <a:off x="5257800" y="4762500"/>
              <a:ext cx="280988"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228600" y="4922838"/>
              <a:ext cx="8653463" cy="677862"/>
              <a:chOff x="332860" y="6195821"/>
              <a:chExt cx="8653463" cy="677862"/>
            </a:xfrm>
          </p:grpSpPr>
          <p:sp>
            <p:nvSpPr>
              <p:cNvPr id="80" name="Right Arrow 79"/>
              <p:cNvSpPr/>
              <p:nvPr/>
            </p:nvSpPr>
            <p:spPr bwMode="auto">
              <a:xfrm>
                <a:off x="332860" y="6195821"/>
                <a:ext cx="8653463" cy="677862"/>
              </a:xfrm>
              <a:prstGeom prst="rightArrow">
                <a:avLst>
                  <a:gd name="adj1" fmla="val 74154"/>
                  <a:gd name="adj2" fmla="val 65096"/>
                </a:avLst>
              </a:prstGeom>
              <a:solidFill>
                <a:schemeClr val="accent3">
                  <a:lumMod val="60000"/>
                  <a:lumOff val="4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TextBox 28"/>
              <p:cNvSpPr txBox="1">
                <a:spLocks noChangeArrowheads="1"/>
              </p:cNvSpPr>
              <p:nvPr/>
            </p:nvSpPr>
            <p:spPr bwMode="auto">
              <a:xfrm>
                <a:off x="578923" y="6321090"/>
                <a:ext cx="17160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a:solidFill>
                      <a:schemeClr val="accent3">
                        <a:lumMod val="50000"/>
                      </a:schemeClr>
                    </a:solidFill>
                  </a:rPr>
                  <a:t>GENERAL PUBLIC</a:t>
                </a:r>
              </a:p>
              <a:p>
                <a:pPr algn="ctr" eaLnBrk="1" hangingPunct="1">
                  <a:defRPr/>
                </a:pPr>
                <a:r>
                  <a:rPr lang="en-US" sz="1100" b="1" dirty="0">
                    <a:solidFill>
                      <a:schemeClr val="accent3">
                        <a:lumMod val="50000"/>
                      </a:schemeClr>
                    </a:solidFill>
                  </a:rPr>
                  <a:t>COMMUNICATIONS</a:t>
                </a:r>
              </a:p>
            </p:txBody>
          </p:sp>
          <p:sp>
            <p:nvSpPr>
              <p:cNvPr id="82" name="TextBox 28"/>
              <p:cNvSpPr txBox="1">
                <a:spLocks noChangeArrowheads="1"/>
              </p:cNvSpPr>
              <p:nvPr/>
            </p:nvSpPr>
            <p:spPr bwMode="auto">
              <a:xfrm>
                <a:off x="3838061" y="6321090"/>
                <a:ext cx="17160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smtClean="0">
                    <a:solidFill>
                      <a:schemeClr val="accent3">
                        <a:lumMod val="50000"/>
                      </a:schemeClr>
                    </a:solidFill>
                  </a:rPr>
                  <a:t>AGENCY</a:t>
                </a:r>
                <a:endParaRPr lang="en-US" sz="1100" b="1" dirty="0">
                  <a:solidFill>
                    <a:schemeClr val="accent3">
                      <a:lumMod val="50000"/>
                    </a:schemeClr>
                  </a:solidFill>
                </a:endParaRPr>
              </a:p>
              <a:p>
                <a:pPr algn="ctr" eaLnBrk="1" hangingPunct="1">
                  <a:defRPr/>
                </a:pPr>
                <a:r>
                  <a:rPr lang="en-US" sz="1100" b="1" dirty="0">
                    <a:solidFill>
                      <a:schemeClr val="accent3">
                        <a:lumMod val="50000"/>
                      </a:schemeClr>
                    </a:solidFill>
                  </a:rPr>
                  <a:t>COMMUNICATIONS</a:t>
                </a:r>
              </a:p>
            </p:txBody>
          </p:sp>
          <p:sp>
            <p:nvSpPr>
              <p:cNvPr id="83" name="TextBox 28"/>
              <p:cNvSpPr txBox="1">
                <a:spLocks noChangeArrowheads="1"/>
              </p:cNvSpPr>
              <p:nvPr/>
            </p:nvSpPr>
            <p:spPr bwMode="auto">
              <a:xfrm>
                <a:off x="6982899" y="6321090"/>
                <a:ext cx="17160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a:solidFill>
                      <a:schemeClr val="accent3">
                        <a:lumMod val="50000"/>
                      </a:schemeClr>
                    </a:solidFill>
                  </a:rPr>
                  <a:t>GENERAL PUBLIC</a:t>
                </a:r>
              </a:p>
              <a:p>
                <a:pPr algn="ctr" eaLnBrk="1" hangingPunct="1">
                  <a:defRPr/>
                </a:pPr>
                <a:r>
                  <a:rPr lang="en-US" sz="1100" b="1" dirty="0">
                    <a:solidFill>
                      <a:schemeClr val="accent3">
                        <a:lumMod val="50000"/>
                      </a:schemeClr>
                    </a:solidFill>
                  </a:rPr>
                  <a:t>COMMUNICATIONS</a:t>
                </a:r>
              </a:p>
            </p:txBody>
          </p:sp>
        </p:grpSp>
      </p:grpSp>
      <p:sp>
        <p:nvSpPr>
          <p:cNvPr id="85" name="Title 1"/>
          <p:cNvSpPr txBox="1">
            <a:spLocks/>
          </p:cNvSpPr>
          <p:nvPr/>
        </p:nvSpPr>
        <p:spPr>
          <a:xfrm>
            <a:off x="1166018" y="127000"/>
            <a:ext cx="7545719" cy="952500"/>
          </a:xfrm>
          <a:prstGeom prst="rect">
            <a:avLst/>
          </a:prstGeom>
        </p:spPr>
        <p:txBody>
          <a:bodyPr anchor="ct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sz="3200" dirty="0" smtClean="0">
                <a:solidFill>
                  <a:srgbClr val="594A42"/>
                </a:solidFill>
              </a:rPr>
              <a:t>Social Media Monitoring: </a:t>
            </a:r>
            <a:r>
              <a:rPr lang="en-US" sz="3200" dirty="0">
                <a:solidFill>
                  <a:srgbClr val="594A42"/>
                </a:solidFill>
              </a:rPr>
              <a:t>How It Worked</a:t>
            </a:r>
          </a:p>
        </p:txBody>
      </p:sp>
    </p:spTree>
    <p:extLst>
      <p:ext uri="{BB962C8B-B14F-4D97-AF65-F5344CB8AC3E}">
        <p14:creationId xmlns:p14="http://schemas.microsoft.com/office/powerpoint/2010/main" val="3774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04324"/>
            <a:ext cx="3029498" cy="253532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96" t="8485" r="2059" b="1539"/>
          <a:stretch/>
        </p:blipFill>
        <p:spPr>
          <a:xfrm>
            <a:off x="4191000" y="2171700"/>
            <a:ext cx="4848330" cy="3364148"/>
          </a:xfrm>
          <a:prstGeom prst="rect">
            <a:avLst/>
          </a:prstGeom>
        </p:spPr>
      </p:pic>
      <p:sp>
        <p:nvSpPr>
          <p:cNvPr id="5" name="TextBox 4"/>
          <p:cNvSpPr txBox="1"/>
          <p:nvPr/>
        </p:nvSpPr>
        <p:spPr>
          <a:xfrm>
            <a:off x="304800" y="114300"/>
            <a:ext cx="8581964" cy="1015663"/>
          </a:xfrm>
          <a:prstGeom prst="rect">
            <a:avLst/>
          </a:prstGeom>
          <a:noFill/>
        </p:spPr>
        <p:txBody>
          <a:bodyPr wrap="square" rtlCol="0">
            <a:spAutoFit/>
          </a:bodyPr>
          <a:lstStyle/>
          <a:p>
            <a:r>
              <a:rPr lang="en-US" sz="3200" dirty="0">
                <a:solidFill>
                  <a:srgbClr val="594A42"/>
                </a:solidFill>
                <a:latin typeface="+mj-lt"/>
                <a:ea typeface="+mj-ea"/>
                <a:cs typeface="+mj-cs"/>
              </a:rPr>
              <a:t>Potential Initiative: </a:t>
            </a:r>
          </a:p>
          <a:p>
            <a:r>
              <a:rPr lang="en-US" sz="2800" dirty="0">
                <a:solidFill>
                  <a:srgbClr val="594A42"/>
                </a:solidFill>
                <a:latin typeface="+mj-lt"/>
                <a:ea typeface="+mj-ea"/>
                <a:cs typeface="+mj-cs"/>
              </a:rPr>
              <a:t>FEMA Disaster </a:t>
            </a:r>
            <a:r>
              <a:rPr lang="en-US" sz="2800" dirty="0" smtClean="0">
                <a:solidFill>
                  <a:srgbClr val="594A42"/>
                </a:solidFill>
                <a:latin typeface="+mj-lt"/>
                <a:ea typeface="+mj-ea"/>
                <a:cs typeface="+mj-cs"/>
              </a:rPr>
              <a:t>Reporter </a:t>
            </a:r>
            <a:r>
              <a:rPr lang="en-US" sz="2800" dirty="0">
                <a:solidFill>
                  <a:srgbClr val="594A42"/>
                </a:solidFill>
                <a:latin typeface="+mj-lt"/>
                <a:ea typeface="+mj-ea"/>
                <a:cs typeface="+mj-cs"/>
              </a:rPr>
              <a:t>App</a:t>
            </a:r>
          </a:p>
        </p:txBody>
      </p:sp>
    </p:spTree>
    <p:extLst>
      <p:ext uri="{BB962C8B-B14F-4D97-AF65-F5344CB8AC3E}">
        <p14:creationId xmlns:p14="http://schemas.microsoft.com/office/powerpoint/2010/main" val="3993657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General Meeting</a:t>
            </a:r>
            <a:endParaRPr lang="en-US" dirty="0"/>
          </a:p>
        </p:txBody>
      </p:sp>
      <p:sp>
        <p:nvSpPr>
          <p:cNvPr id="3" name="Content Placeholder 2"/>
          <p:cNvSpPr>
            <a:spLocks noGrp="1"/>
          </p:cNvSpPr>
          <p:nvPr>
            <p:ph idx="1"/>
          </p:nvPr>
        </p:nvSpPr>
        <p:spPr/>
        <p:txBody>
          <a:bodyPr/>
          <a:lstStyle/>
          <a:p>
            <a:r>
              <a:rPr lang="en-US" dirty="0" smtClean="0"/>
              <a:t>Please join us </a:t>
            </a:r>
            <a:r>
              <a:rPr lang="en-US" dirty="0" smtClean="0"/>
              <a:t>for our next </a:t>
            </a:r>
            <a:r>
              <a:rPr lang="en-US" dirty="0" smtClean="0"/>
              <a:t>general meeting on May 8</a:t>
            </a:r>
            <a:r>
              <a:rPr lang="en-US" baseline="30000" dirty="0" smtClean="0"/>
              <a:t>th</a:t>
            </a:r>
            <a:r>
              <a:rPr lang="en-US" dirty="0" smtClean="0"/>
              <a:t> </a:t>
            </a:r>
          </a:p>
          <a:p>
            <a:pPr lvl="1"/>
            <a:r>
              <a:rPr lang="en-US" dirty="0" smtClean="0"/>
              <a:t>Executive Office Building Auditorium</a:t>
            </a:r>
          </a:p>
          <a:p>
            <a:pPr lvl="1"/>
            <a:r>
              <a:rPr lang="en-US" dirty="0"/>
              <a:t>101 Monroe Street</a:t>
            </a:r>
          </a:p>
          <a:p>
            <a:pPr lvl="1"/>
            <a:r>
              <a:rPr lang="en-US" dirty="0"/>
              <a:t>Rockville, MD 20850</a:t>
            </a:r>
            <a:endParaRPr lang="en-US" dirty="0" smtClean="0"/>
          </a:p>
          <a:p>
            <a:pPr lvl="1"/>
            <a:endParaRPr lang="en-US" dirty="0" smtClean="0"/>
          </a:p>
        </p:txBody>
      </p:sp>
    </p:spTree>
    <p:extLst>
      <p:ext uri="{BB962C8B-B14F-4D97-AF65-F5344CB8AC3E}">
        <p14:creationId xmlns:p14="http://schemas.microsoft.com/office/powerpoint/2010/main" val="303068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dirty="0"/>
              <a:t>With proper CERT training, you can help protect your family, neighbors, and </a:t>
            </a:r>
            <a:r>
              <a:rPr lang="en-US" b="1" u="sng" dirty="0"/>
              <a:t>co-workers</a:t>
            </a:r>
            <a:r>
              <a:rPr lang="en-US" dirty="0"/>
              <a:t> if a disaster </a:t>
            </a:r>
            <a:r>
              <a:rPr lang="en-US" dirty="0" smtClean="0"/>
              <a:t>occurs</a:t>
            </a:r>
          </a:p>
        </p:txBody>
      </p:sp>
    </p:spTree>
    <p:extLst>
      <p:ext uri="{BB962C8B-B14F-4D97-AF65-F5344CB8AC3E}">
        <p14:creationId xmlns:p14="http://schemas.microsoft.com/office/powerpoint/2010/main" val="62475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 Ready to lend a hand!</a:t>
            </a:r>
            <a:endParaRPr lang="en-US" dirty="0"/>
          </a:p>
        </p:txBody>
      </p:sp>
      <p:pic>
        <p:nvPicPr>
          <p:cNvPr id="4" name="Picture 7" descr="D:\My Downloads\CapShield 100113 - v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58" r="5628"/>
          <a:stretch/>
        </p:blipFill>
        <p:spPr bwMode="auto">
          <a:xfrm>
            <a:off x="701040" y="1025261"/>
            <a:ext cx="4023360" cy="223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ap Shield 327"/>
          <p:cNvPicPr>
            <a:picLocks noChangeAspect="1" noChangeArrowheads="1"/>
          </p:cNvPicPr>
          <p:nvPr/>
        </p:nvPicPr>
        <p:blipFill rotWithShape="1">
          <a:blip r:embed="rId4">
            <a:extLst>
              <a:ext uri="{28A0092B-C50C-407E-A947-70E740481C1C}">
                <a14:useLocalDpi xmlns:a14="http://schemas.microsoft.com/office/drawing/2010/main" val="0"/>
              </a:ext>
            </a:extLst>
          </a:blip>
          <a:srcRect t="17351" r="18841" b="921"/>
          <a:stretch/>
        </p:blipFill>
        <p:spPr bwMode="auto">
          <a:xfrm>
            <a:off x="4876800" y="1005840"/>
            <a:ext cx="365760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pshield2011_087_DSC_38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1040" y="3374760"/>
            <a:ext cx="1605723" cy="2010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ap Shield 2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0840" y="3374761"/>
            <a:ext cx="1809750" cy="201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5624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4818" name="Title 1"/>
          <p:cNvSpPr>
            <a:spLocks noGrp="1"/>
          </p:cNvSpPr>
          <p:nvPr>
            <p:ph type="ctrTitle" idx="4294967295"/>
          </p:nvPr>
        </p:nvSpPr>
        <p:spPr>
          <a:xfrm>
            <a:off x="685800" y="3994681"/>
            <a:ext cx="7772400" cy="1225021"/>
          </a:xfrm>
        </p:spPr>
        <p:txBody>
          <a:bodyPr>
            <a:noAutofit/>
          </a:bodyPr>
          <a:lstStyle/>
          <a:p>
            <a:pPr algn="ctr">
              <a:defRPr/>
            </a:pPr>
            <a:r>
              <a:rPr lang="en-US" sz="4400" b="1" kern="1200" dirty="0" smtClean="0">
                <a:ea typeface="+mn-ea"/>
                <a:cs typeface="Arial" pitchFamily="34" charset="0"/>
              </a:rPr>
              <a:t>Thank you</a:t>
            </a:r>
            <a:endParaRPr lang="en-US" sz="2400" b="1" kern="1200" dirty="0">
              <a:ea typeface="+mn-ea"/>
              <a:cs typeface="Arial" pitchFamily="34" charset="0"/>
            </a:endParaRPr>
          </a:p>
        </p:txBody>
      </p:sp>
    </p:spTree>
    <p:extLst>
      <p:ext uri="{BB962C8B-B14F-4D97-AF65-F5344CB8AC3E}">
        <p14:creationId xmlns:p14="http://schemas.microsoft.com/office/powerpoint/2010/main" val="1114159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pPr eaLnBrk="1" hangingPunct="1">
              <a:defRPr/>
            </a:pPr>
            <a:r>
              <a:rPr lang="en-US" altLang="en-US" dirty="0"/>
              <a:t>CERT Overview</a:t>
            </a:r>
          </a:p>
        </p:txBody>
      </p:sp>
      <p:sp>
        <p:nvSpPr>
          <p:cNvPr id="120835" name="Rectangle 3"/>
          <p:cNvSpPr>
            <a:spLocks noGrp="1" noChangeArrowheads="1"/>
          </p:cNvSpPr>
          <p:nvPr>
            <p:ph idx="1"/>
          </p:nvPr>
        </p:nvSpPr>
        <p:spPr>
          <a:xfrm>
            <a:off x="609600" y="1333500"/>
            <a:ext cx="8077200" cy="3771636"/>
          </a:xfrm>
        </p:spPr>
        <p:txBody>
          <a:bodyPr>
            <a:normAutofit/>
          </a:bodyPr>
          <a:lstStyle/>
          <a:p>
            <a:pPr eaLnBrk="1" hangingPunct="1">
              <a:spcBef>
                <a:spcPts val="1800"/>
              </a:spcBef>
              <a:defRPr/>
            </a:pPr>
            <a:r>
              <a:rPr lang="en-US" altLang="en-US" sz="2400" b="1" dirty="0" smtClean="0"/>
              <a:t>C</a:t>
            </a:r>
            <a:r>
              <a:rPr lang="en-US" altLang="en-US" sz="2400" dirty="0" smtClean="0"/>
              <a:t>ommunity </a:t>
            </a:r>
            <a:r>
              <a:rPr lang="en-US" altLang="en-US" sz="2400" b="1" dirty="0" smtClean="0"/>
              <a:t>E</a:t>
            </a:r>
            <a:r>
              <a:rPr lang="en-US" altLang="en-US" sz="2400" dirty="0" smtClean="0"/>
              <a:t>mergency </a:t>
            </a:r>
            <a:r>
              <a:rPr lang="en-US" altLang="en-US" sz="2400" b="1" dirty="0" smtClean="0"/>
              <a:t>R</a:t>
            </a:r>
            <a:r>
              <a:rPr lang="en-US" altLang="en-US" sz="2400" dirty="0" smtClean="0"/>
              <a:t>esponse </a:t>
            </a:r>
            <a:r>
              <a:rPr lang="en-US" altLang="en-US" sz="2400" b="1" dirty="0" smtClean="0"/>
              <a:t>T</a:t>
            </a:r>
            <a:r>
              <a:rPr lang="en-US" altLang="en-US" sz="2400" dirty="0" smtClean="0"/>
              <a:t>eam (also Training)</a:t>
            </a:r>
          </a:p>
          <a:p>
            <a:pPr eaLnBrk="1" hangingPunct="1">
              <a:spcBef>
                <a:spcPts val="1800"/>
              </a:spcBef>
              <a:defRPr/>
            </a:pPr>
            <a:r>
              <a:rPr lang="en-US" altLang="en-US" sz="2400" dirty="0" smtClean="0"/>
              <a:t>Origin: Los Angeles Fire Department mid 80’s</a:t>
            </a:r>
          </a:p>
          <a:p>
            <a:pPr>
              <a:spcBef>
                <a:spcPts val="1800"/>
              </a:spcBef>
              <a:defRPr/>
            </a:pPr>
            <a:r>
              <a:rPr lang="en-US" altLang="en-US" dirty="0"/>
              <a:t>FEMA made </a:t>
            </a:r>
            <a:r>
              <a:rPr lang="en-US" altLang="en-US" dirty="0" smtClean="0"/>
              <a:t>program </a:t>
            </a:r>
            <a:r>
              <a:rPr lang="en-US" altLang="en-US" dirty="0"/>
              <a:t>available nationwide in the early 90’s</a:t>
            </a:r>
          </a:p>
          <a:p>
            <a:pPr eaLnBrk="1" hangingPunct="1">
              <a:spcBef>
                <a:spcPts val="1800"/>
              </a:spcBef>
              <a:defRPr/>
            </a:pPr>
            <a:endParaRPr lang="en-US" altLang="en-US" sz="240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800" y="3297930"/>
            <a:ext cx="3200400" cy="2161483"/>
          </a:xfrm>
          <a:prstGeom prst="rect">
            <a:avLst/>
          </a:prstGeom>
          <a:noFill/>
        </p:spPr>
      </p:pic>
      <p:sp>
        <p:nvSpPr>
          <p:cNvPr id="5" name="Rectangle 3"/>
          <p:cNvSpPr txBox="1">
            <a:spLocks noChangeArrowheads="1"/>
          </p:cNvSpPr>
          <p:nvPr/>
        </p:nvSpPr>
        <p:spPr>
          <a:xfrm>
            <a:off x="3886200" y="3200400"/>
            <a:ext cx="5181600" cy="24765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defRPr/>
            </a:pPr>
            <a:r>
              <a:rPr lang="en-US" sz="2600" dirty="0" smtClean="0"/>
              <a:t>Provide critical assistance when professional responders are not immediately available</a:t>
            </a:r>
          </a:p>
          <a:p>
            <a:pPr>
              <a:spcBef>
                <a:spcPts val="2400"/>
              </a:spcBef>
            </a:pPr>
            <a:r>
              <a:rPr lang="en-US" altLang="en-US" sz="2600" dirty="0"/>
              <a:t>Implemented at the county level</a:t>
            </a:r>
          </a:p>
          <a:p>
            <a:pPr>
              <a:spcBef>
                <a:spcPts val="2400"/>
              </a:spcBef>
            </a:pPr>
            <a:r>
              <a:rPr lang="en-US" altLang="en-US" sz="2600" dirty="0"/>
              <a:t>ALL VOLUNTEERS</a:t>
            </a:r>
          </a:p>
          <a:p>
            <a:pPr>
              <a:spcBef>
                <a:spcPts val="1800"/>
              </a:spcBef>
              <a:defRPr/>
            </a:pPr>
            <a:endParaRPr lang="en-US" altLang="en-US" sz="2800" dirty="0" smtClean="0"/>
          </a:p>
        </p:txBody>
      </p:sp>
    </p:spTree>
    <p:extLst>
      <p:ext uri="{BB962C8B-B14F-4D97-AF65-F5344CB8AC3E}">
        <p14:creationId xmlns:p14="http://schemas.microsoft.com/office/powerpoint/2010/main" val="68448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Facts about CERTs</a:t>
            </a:r>
            <a:endParaRPr lang="en-US" dirty="0"/>
          </a:p>
        </p:txBody>
      </p:sp>
      <p:sp>
        <p:nvSpPr>
          <p:cNvPr id="3" name="Content Placeholder 2"/>
          <p:cNvSpPr>
            <a:spLocks noGrp="1"/>
          </p:cNvSpPr>
          <p:nvPr>
            <p:ph idx="1"/>
          </p:nvPr>
        </p:nvSpPr>
        <p:spPr>
          <a:xfrm>
            <a:off x="457200" y="1333500"/>
            <a:ext cx="8229600" cy="4114800"/>
          </a:xfrm>
        </p:spPr>
        <p:txBody>
          <a:bodyPr>
            <a:normAutofit/>
          </a:bodyPr>
          <a:lstStyle/>
          <a:p>
            <a:r>
              <a:rPr lang="en-US" dirty="0"/>
              <a:t>CERT Training and Safety</a:t>
            </a:r>
          </a:p>
          <a:p>
            <a:pPr lvl="1"/>
            <a:r>
              <a:rPr lang="en-US" dirty="0" smtClean="0"/>
              <a:t>CERT </a:t>
            </a:r>
            <a:r>
              <a:rPr lang="en-US" dirty="0"/>
              <a:t>members are trained to always keep themselves safe while helping </a:t>
            </a:r>
            <a:r>
              <a:rPr lang="en-US" dirty="0" smtClean="0"/>
              <a:t>others</a:t>
            </a:r>
          </a:p>
          <a:p>
            <a:pPr lvl="2"/>
            <a:r>
              <a:rPr lang="en-US" dirty="0" smtClean="0"/>
              <a:t>They are</a:t>
            </a:r>
            <a:r>
              <a:rPr lang="en-US" dirty="0" smtClean="0"/>
              <a:t> </a:t>
            </a:r>
            <a:r>
              <a:rPr lang="en-US" dirty="0"/>
              <a:t>not trained or equipped to handle incidents as professional responders. </a:t>
            </a:r>
            <a:endParaRPr lang="en-US" dirty="0" smtClean="0"/>
          </a:p>
          <a:p>
            <a:r>
              <a:rPr lang="en-US" dirty="0" smtClean="0"/>
              <a:t>CERTs </a:t>
            </a:r>
            <a:r>
              <a:rPr lang="en-US" dirty="0"/>
              <a:t>Augment Response </a:t>
            </a:r>
            <a:r>
              <a:rPr lang="en-US" dirty="0" smtClean="0"/>
              <a:t>Resources</a:t>
            </a:r>
          </a:p>
          <a:p>
            <a:pPr lvl="1"/>
            <a:r>
              <a:rPr lang="en-US" dirty="0" smtClean="0"/>
              <a:t>When response resources </a:t>
            </a:r>
            <a:r>
              <a:rPr lang="en-US" dirty="0"/>
              <a:t>are taxed, </a:t>
            </a:r>
            <a:r>
              <a:rPr lang="en-US" dirty="0" smtClean="0"/>
              <a:t>they must </a:t>
            </a:r>
            <a:r>
              <a:rPr lang="en-US" dirty="0"/>
              <a:t>focus on the highest-priority </a:t>
            </a:r>
            <a:r>
              <a:rPr lang="en-US" dirty="0" smtClean="0"/>
              <a:t>needs</a:t>
            </a:r>
          </a:p>
          <a:p>
            <a:pPr lvl="2"/>
            <a:r>
              <a:rPr lang="en-US" dirty="0"/>
              <a:t>This is where CERTs come in</a:t>
            </a:r>
          </a:p>
        </p:txBody>
      </p:sp>
    </p:spTree>
    <p:extLst>
      <p:ext uri="{BB962C8B-B14F-4D97-AF65-F5344CB8AC3E}">
        <p14:creationId xmlns:p14="http://schemas.microsoft.com/office/powerpoint/2010/main" val="299101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Montgomery County CERT Overview</a:t>
            </a:r>
            <a:endParaRPr lang="en-US" dirty="0"/>
          </a:p>
        </p:txBody>
      </p:sp>
      <p:sp>
        <p:nvSpPr>
          <p:cNvPr id="5" name="Content Placeholder 4"/>
          <p:cNvSpPr>
            <a:spLocks noGrp="1"/>
          </p:cNvSpPr>
          <p:nvPr>
            <p:ph idx="1"/>
          </p:nvPr>
        </p:nvSpPr>
        <p:spPr/>
        <p:txBody>
          <a:bodyPr>
            <a:normAutofit lnSpcReduction="10000"/>
          </a:bodyPr>
          <a:lstStyle/>
          <a:p>
            <a:r>
              <a:rPr lang="en-US" dirty="0" smtClean="0"/>
              <a:t>Celebrated our tenth anniversary in 2013</a:t>
            </a:r>
          </a:p>
          <a:p>
            <a:r>
              <a:rPr lang="en-US" dirty="0" smtClean="0"/>
              <a:t>Received National award for Outstanding CERT Initiative (FEMA Individual &amp; Community Preparedness Award)</a:t>
            </a:r>
          </a:p>
          <a:p>
            <a:r>
              <a:rPr lang="en-US" dirty="0" smtClean="0"/>
              <a:t>Trained over 1,000 individuals</a:t>
            </a:r>
          </a:p>
          <a:p>
            <a:r>
              <a:rPr lang="en-US" dirty="0" smtClean="0"/>
              <a:t>Currently have 500+ members</a:t>
            </a:r>
          </a:p>
          <a:p>
            <a:r>
              <a:rPr lang="en-US" dirty="0" smtClean="0"/>
              <a:t>Recent deployment – Shelter Operations Support - Hurricane Sandy</a:t>
            </a:r>
          </a:p>
          <a:p>
            <a:r>
              <a:rPr lang="en-US" dirty="0" smtClean="0"/>
              <a:t>Since August 2013, recorded 2,800+ volunteer hours associated to training, outreach, and operations (deployments)</a:t>
            </a:r>
            <a:endParaRPr lang="en-US" dirty="0"/>
          </a:p>
        </p:txBody>
      </p:sp>
    </p:spTree>
    <p:extLst>
      <p:ext uri="{BB962C8B-B14F-4D97-AF65-F5344CB8AC3E}">
        <p14:creationId xmlns:p14="http://schemas.microsoft.com/office/powerpoint/2010/main" val="227673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 </a:t>
            </a:r>
            <a:r>
              <a:rPr lang="en-US" dirty="0" smtClean="0"/>
              <a:t>Members’ </a:t>
            </a:r>
            <a:r>
              <a:rPr lang="en-US" dirty="0"/>
              <a:t>Roles</a:t>
            </a:r>
          </a:p>
        </p:txBody>
      </p:sp>
      <p:sp>
        <p:nvSpPr>
          <p:cNvPr id="3" name="Content Placeholder 2"/>
          <p:cNvSpPr>
            <a:spLocks noGrp="1"/>
          </p:cNvSpPr>
          <p:nvPr>
            <p:ph idx="1"/>
          </p:nvPr>
        </p:nvSpPr>
        <p:spPr>
          <a:xfrm>
            <a:off x="457200" y="1333500"/>
            <a:ext cx="8229600" cy="4191000"/>
          </a:xfrm>
        </p:spPr>
        <p:txBody>
          <a:bodyPr>
            <a:normAutofit/>
          </a:bodyPr>
          <a:lstStyle/>
          <a:p>
            <a:r>
              <a:rPr lang="en-US" dirty="0"/>
              <a:t>Critical assistance during </a:t>
            </a:r>
            <a:r>
              <a:rPr lang="en-US" dirty="0" smtClean="0"/>
              <a:t>emergencies</a:t>
            </a:r>
          </a:p>
          <a:p>
            <a:pPr lvl="1"/>
            <a:r>
              <a:rPr lang="en-US" dirty="0" smtClean="0"/>
              <a:t>Pre-planned events</a:t>
            </a:r>
          </a:p>
          <a:p>
            <a:pPr lvl="1"/>
            <a:r>
              <a:rPr lang="en-US" dirty="0" smtClean="0"/>
              <a:t>Shelter Operations</a:t>
            </a:r>
          </a:p>
          <a:p>
            <a:pPr lvl="1"/>
            <a:r>
              <a:rPr lang="en-US" dirty="0" smtClean="0"/>
              <a:t>Evacuations</a:t>
            </a:r>
          </a:p>
          <a:p>
            <a:pPr lvl="1"/>
            <a:r>
              <a:rPr lang="en-US" dirty="0" smtClean="0"/>
              <a:t>SITREPs/Damage Assessment</a:t>
            </a:r>
            <a:endParaRPr lang="en-US" dirty="0"/>
          </a:p>
          <a:p>
            <a:r>
              <a:rPr lang="en-US" dirty="0"/>
              <a:t>Emergency preparedness </a:t>
            </a:r>
            <a:r>
              <a:rPr lang="en-US" dirty="0" smtClean="0"/>
              <a:t>programs</a:t>
            </a:r>
          </a:p>
          <a:p>
            <a:pPr lvl="1"/>
            <a:r>
              <a:rPr lang="en-US" dirty="0" smtClean="0"/>
              <a:t>CERT Enhanced Training</a:t>
            </a:r>
          </a:p>
          <a:p>
            <a:pPr lvl="1"/>
            <a:r>
              <a:rPr lang="en-US" dirty="0" smtClean="0"/>
              <a:t>Outreach </a:t>
            </a:r>
          </a:p>
          <a:p>
            <a:pPr lvl="1"/>
            <a:r>
              <a:rPr lang="en-US" dirty="0" smtClean="0"/>
              <a:t>Storm Camp</a:t>
            </a:r>
            <a:endParaRPr lang="en-US" dirty="0"/>
          </a:p>
        </p:txBody>
      </p:sp>
      <p:pic>
        <p:nvPicPr>
          <p:cNvPr id="4" name="Picture 7" descr="capshield2011_078_DSC_38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48400" y="1562100"/>
            <a:ext cx="2514600"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0031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 Organizational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56203"/>
              </p:ext>
            </p:extLst>
          </p:nvPr>
        </p:nvGraphicFramePr>
        <p:xfrm>
          <a:off x="457200" y="1333500"/>
          <a:ext cx="82296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1656996"/>
              </p:ext>
            </p:extLst>
          </p:nvPr>
        </p:nvGraphicFramePr>
        <p:xfrm>
          <a:off x="457200" y="3467100"/>
          <a:ext cx="822960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191799231"/>
              </p:ext>
            </p:extLst>
          </p:nvPr>
        </p:nvGraphicFramePr>
        <p:xfrm>
          <a:off x="457200" y="4226131"/>
          <a:ext cx="8229600" cy="12983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804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a:t>
            </a:r>
            <a:endParaRPr lang="en-US" dirty="0"/>
          </a:p>
        </p:txBody>
      </p:sp>
      <p:sp>
        <p:nvSpPr>
          <p:cNvPr id="3" name="Content Placeholder 2"/>
          <p:cNvSpPr>
            <a:spLocks noGrp="1"/>
          </p:cNvSpPr>
          <p:nvPr>
            <p:ph idx="1"/>
          </p:nvPr>
        </p:nvSpPr>
        <p:spPr/>
        <p:txBody>
          <a:bodyPr/>
          <a:lstStyle/>
          <a:p>
            <a:r>
              <a:rPr lang="en-US" dirty="0" smtClean="0"/>
              <a:t>Citizen Associations</a:t>
            </a:r>
          </a:p>
          <a:p>
            <a:r>
              <a:rPr lang="en-US" dirty="0" smtClean="0"/>
              <a:t>Montgomery County Public Schools</a:t>
            </a:r>
          </a:p>
          <a:p>
            <a:r>
              <a:rPr lang="en-US" dirty="0" smtClean="0"/>
              <a:t>Clubs</a:t>
            </a:r>
          </a:p>
          <a:p>
            <a:r>
              <a:rPr lang="en-US" dirty="0" smtClean="0"/>
              <a:t>Boy Scouts/Girl Scouts</a:t>
            </a:r>
            <a:endParaRPr lang="en-US" dirty="0"/>
          </a:p>
        </p:txBody>
      </p:sp>
      <p:pic>
        <p:nvPicPr>
          <p:cNvPr id="5" name="Picture 3" descr="T:\My Pictures\Lightroom Clasif\2013\2013-10\2013-10-13\20131013 13 01 37 untitled IMGP47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726" y="495300"/>
            <a:ext cx="2397474" cy="149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My Pictures\Lightroom Clasif\2013\2013-08\2013-08-16\20130816 15 23 22 From Cell 20130816_1523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990" y="2171700"/>
            <a:ext cx="2397474" cy="149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4505" y="3848100"/>
            <a:ext cx="2397472" cy="149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29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7677799"/>
              </p:ext>
            </p:extLst>
          </p:nvPr>
        </p:nvGraphicFramePr>
        <p:xfrm>
          <a:off x="381000" y="1206500"/>
          <a:ext cx="8153400" cy="3798616"/>
        </p:xfrm>
        <a:graphic>
          <a:graphicData uri="http://schemas.openxmlformats.org/drawingml/2006/table">
            <a:tbl>
              <a:tblPr firstRow="1" bandRow="1">
                <a:tableStyleId>{5C22544A-7EE6-4342-B048-85BDC9FD1C3A}</a:tableStyleId>
              </a:tblPr>
              <a:tblGrid>
                <a:gridCol w="1524000"/>
                <a:gridCol w="228600"/>
                <a:gridCol w="6400800"/>
              </a:tblGrid>
              <a:tr h="395024">
                <a:tc>
                  <a:txBody>
                    <a:bodyPr/>
                    <a:lstStyle/>
                    <a:p>
                      <a:pPr algn="r"/>
                      <a:r>
                        <a:rPr lang="en-US" sz="2000" dirty="0" smtClean="0">
                          <a:solidFill>
                            <a:schemeClr val="accent3">
                              <a:lumMod val="50000"/>
                            </a:schemeClr>
                          </a:solidFill>
                        </a:rPr>
                        <a:t>WHEN</a:t>
                      </a:r>
                      <a:endParaRPr lang="en-US" sz="2000" dirty="0">
                        <a:solidFill>
                          <a:schemeClr val="accent3">
                            <a:lumMod val="50000"/>
                          </a:schemeClr>
                        </a:solidFill>
                      </a:endParaRPr>
                    </a:p>
                  </a:txBody>
                  <a:tcPr marT="38093" marB="380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000" dirty="0">
                        <a:solidFill>
                          <a:schemeClr val="accent3">
                            <a:lumMod val="50000"/>
                          </a:schemeClr>
                        </a:solidFill>
                      </a:endParaRPr>
                    </a:p>
                  </a:txBody>
                  <a:tcPr marT="38093" marB="380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solidFill>
                            <a:schemeClr val="accent3">
                              <a:lumMod val="50000"/>
                            </a:schemeClr>
                          </a:solidFill>
                        </a:rPr>
                        <a:t>WHAT</a:t>
                      </a:r>
                      <a:endParaRPr lang="en-US" sz="2000" dirty="0">
                        <a:solidFill>
                          <a:schemeClr val="accent3">
                            <a:lumMod val="50000"/>
                          </a:schemeClr>
                        </a:solidFill>
                      </a:endParaRPr>
                    </a:p>
                  </a:txBody>
                  <a:tcPr marT="38093" marB="38093">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5024">
                <a:tc>
                  <a:txBody>
                    <a:bodyPr/>
                    <a:lstStyle/>
                    <a:p>
                      <a:pPr algn="r" fontAlgn="t"/>
                      <a:r>
                        <a:rPr lang="en-US" sz="2000" b="0" i="0" u="none" strike="noStrike" dirty="0" smtClean="0">
                          <a:solidFill>
                            <a:schemeClr val="accent3">
                              <a:lumMod val="50000"/>
                            </a:schemeClr>
                          </a:solidFill>
                          <a:effectLst/>
                          <a:latin typeface="Calibri"/>
                        </a:rPr>
                        <a:t>Dec 2003</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a:solidFill>
                            <a:schemeClr val="accent3">
                              <a:lumMod val="50000"/>
                            </a:schemeClr>
                          </a:solidFill>
                          <a:effectLst/>
                          <a:latin typeface="Calibri"/>
                        </a:rPr>
                        <a:t>Creation of </a:t>
                      </a:r>
                      <a:r>
                        <a:rPr lang="en-US" sz="2000" b="0" i="0" u="none" strike="noStrike" dirty="0" smtClean="0">
                          <a:solidFill>
                            <a:schemeClr val="accent3">
                              <a:lumMod val="50000"/>
                            </a:schemeClr>
                          </a:solidFill>
                          <a:effectLst/>
                          <a:latin typeface="Calibri"/>
                        </a:rPr>
                        <a:t>Montgomery County CERT</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03752">
                <a:tc>
                  <a:txBody>
                    <a:bodyPr/>
                    <a:lstStyle/>
                    <a:p>
                      <a:pPr algn="r" fontAlgn="t"/>
                      <a:r>
                        <a:rPr lang="en-US" sz="2000" b="0" i="0" u="none" strike="noStrike" dirty="0" smtClean="0">
                          <a:solidFill>
                            <a:schemeClr val="accent3">
                              <a:lumMod val="50000"/>
                            </a:schemeClr>
                          </a:solidFill>
                          <a:effectLst/>
                          <a:latin typeface="Calibri"/>
                        </a:rPr>
                        <a:t>June 2006</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a:solidFill>
                            <a:schemeClr val="accent3">
                              <a:lumMod val="50000"/>
                            </a:schemeClr>
                          </a:solidFill>
                          <a:effectLst/>
                          <a:latin typeface="Calibri"/>
                        </a:rPr>
                        <a:t>Support during </a:t>
                      </a:r>
                      <a:r>
                        <a:rPr lang="en-US" sz="2000" b="0" i="0" u="none" strike="noStrike" dirty="0" err="1">
                          <a:solidFill>
                            <a:schemeClr val="accent3">
                              <a:lumMod val="50000"/>
                            </a:schemeClr>
                          </a:solidFill>
                          <a:effectLst/>
                          <a:latin typeface="Calibri"/>
                        </a:rPr>
                        <a:t>Needwood</a:t>
                      </a:r>
                      <a:r>
                        <a:rPr lang="en-US" sz="2000" b="0" i="0" u="none" strike="noStrike" dirty="0">
                          <a:solidFill>
                            <a:schemeClr val="accent3">
                              <a:lumMod val="50000"/>
                            </a:schemeClr>
                          </a:solidFill>
                          <a:effectLst/>
                          <a:latin typeface="Calibri"/>
                        </a:rPr>
                        <a:t> Dam downstream </a:t>
                      </a:r>
                      <a:r>
                        <a:rPr lang="en-US" sz="2000" b="0" i="0" u="none" strike="noStrike" dirty="0" smtClean="0">
                          <a:solidFill>
                            <a:schemeClr val="accent3">
                              <a:lumMod val="50000"/>
                            </a:schemeClr>
                          </a:solidFill>
                          <a:effectLst/>
                          <a:latin typeface="Calibri"/>
                        </a:rPr>
                        <a:t>evacuation</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24">
                <a:tc>
                  <a:txBody>
                    <a:bodyPr/>
                    <a:lstStyle/>
                    <a:p>
                      <a:pPr algn="r" fontAlgn="t"/>
                      <a:r>
                        <a:rPr lang="en-US" sz="2000" b="0" i="0" u="none" strike="noStrike" dirty="0" smtClean="0">
                          <a:solidFill>
                            <a:schemeClr val="accent3">
                              <a:lumMod val="50000"/>
                            </a:schemeClr>
                          </a:solidFill>
                          <a:effectLst/>
                          <a:latin typeface="Calibri"/>
                        </a:rPr>
                        <a:t>June 2006</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a:solidFill>
                            <a:schemeClr val="accent3">
                              <a:lumMod val="50000"/>
                            </a:schemeClr>
                          </a:solidFill>
                          <a:effectLst/>
                          <a:latin typeface="Calibri"/>
                        </a:rPr>
                        <a:t>Support for </a:t>
                      </a:r>
                      <a:r>
                        <a:rPr lang="en-US" sz="2000" b="0" i="0" u="none" strike="noStrike" dirty="0" err="1">
                          <a:solidFill>
                            <a:schemeClr val="accent3">
                              <a:lumMod val="50000"/>
                            </a:schemeClr>
                          </a:solidFill>
                          <a:effectLst/>
                          <a:latin typeface="Calibri"/>
                        </a:rPr>
                        <a:t>Sligo</a:t>
                      </a:r>
                      <a:r>
                        <a:rPr lang="en-US" sz="2000" b="0" i="0" u="none" strike="noStrike" dirty="0">
                          <a:solidFill>
                            <a:schemeClr val="accent3">
                              <a:lumMod val="50000"/>
                            </a:schemeClr>
                          </a:solidFill>
                          <a:effectLst/>
                          <a:latin typeface="Calibri"/>
                        </a:rPr>
                        <a:t> Creek evacuation </a:t>
                      </a:r>
                      <a:r>
                        <a:rPr lang="en-US" sz="2000" b="0" i="0" u="none" strike="noStrike" dirty="0" smtClean="0">
                          <a:solidFill>
                            <a:schemeClr val="accent3">
                              <a:lumMod val="50000"/>
                            </a:schemeClr>
                          </a:solidFill>
                          <a:effectLst/>
                          <a:latin typeface="Calibri"/>
                        </a:rPr>
                        <a:t>efforts</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24">
                <a:tc>
                  <a:txBody>
                    <a:bodyPr/>
                    <a:lstStyle/>
                    <a:p>
                      <a:pPr algn="r" fontAlgn="t"/>
                      <a:r>
                        <a:rPr lang="en-US" sz="2000" b="0" i="0" u="none" strike="noStrike" dirty="0" smtClean="0">
                          <a:solidFill>
                            <a:schemeClr val="accent3">
                              <a:lumMod val="50000"/>
                            </a:schemeClr>
                          </a:solidFill>
                          <a:effectLst/>
                          <a:latin typeface="Calibri"/>
                        </a:rPr>
                        <a:t>Feb 2009 </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a:solidFill>
                            <a:schemeClr val="accent3">
                              <a:lumMod val="50000"/>
                            </a:schemeClr>
                          </a:solidFill>
                          <a:effectLst/>
                          <a:latin typeface="Calibri"/>
                        </a:rPr>
                        <a:t>Inauguration 2009</a:t>
                      </a: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24">
                <a:tc>
                  <a:txBody>
                    <a:bodyPr/>
                    <a:lstStyle/>
                    <a:p>
                      <a:pPr algn="r" fontAlgn="t"/>
                      <a:r>
                        <a:rPr lang="en-US" sz="2000" b="0" i="0" u="none" strike="noStrike" dirty="0" smtClean="0">
                          <a:solidFill>
                            <a:schemeClr val="accent3">
                              <a:lumMod val="50000"/>
                            </a:schemeClr>
                          </a:solidFill>
                          <a:effectLst/>
                          <a:latin typeface="Calibri"/>
                        </a:rPr>
                        <a:t>June 2012</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a:solidFill>
                            <a:schemeClr val="accent3">
                              <a:lumMod val="50000"/>
                            </a:schemeClr>
                          </a:solidFill>
                          <a:effectLst/>
                          <a:latin typeface="Calibri"/>
                        </a:rPr>
                        <a:t>Support for AT&amp;T National Golf Tournament </a:t>
                      </a: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1104">
                <a:tc>
                  <a:txBody>
                    <a:bodyPr/>
                    <a:lstStyle/>
                    <a:p>
                      <a:pPr algn="r" fontAlgn="t"/>
                      <a:r>
                        <a:rPr lang="en-US" sz="2000" b="0" i="0" u="none" strike="noStrike" dirty="0" smtClean="0">
                          <a:solidFill>
                            <a:schemeClr val="accent3">
                              <a:lumMod val="50000"/>
                            </a:schemeClr>
                          </a:solidFill>
                          <a:effectLst/>
                          <a:latin typeface="Calibri"/>
                        </a:rPr>
                        <a:t>Oct 2012</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smtClean="0">
                          <a:solidFill>
                            <a:schemeClr val="accent3">
                              <a:lumMod val="50000"/>
                            </a:schemeClr>
                          </a:solidFill>
                          <a:effectLst/>
                          <a:latin typeface="Calibri"/>
                        </a:rPr>
                        <a:t>Shelter Operations Support at three County</a:t>
                      </a:r>
                      <a:r>
                        <a:rPr lang="en-US" sz="2000" b="0" i="0" u="none" strike="noStrike" baseline="0" dirty="0" smtClean="0">
                          <a:solidFill>
                            <a:schemeClr val="accent3">
                              <a:lumMod val="50000"/>
                            </a:schemeClr>
                          </a:solidFill>
                          <a:effectLst/>
                          <a:latin typeface="Calibri"/>
                        </a:rPr>
                        <a:t> shelters</a:t>
                      </a:r>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1104">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2000" b="0" i="0" u="none" strike="noStrike" dirty="0" smtClean="0">
                          <a:solidFill>
                            <a:schemeClr val="accent3">
                              <a:lumMod val="50000"/>
                            </a:schemeClr>
                          </a:solidFill>
                          <a:effectLst/>
                          <a:latin typeface="+mn-lt"/>
                        </a:rPr>
                        <a:t>March 2013</a:t>
                      </a: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2000" b="0" i="0" u="none" strike="noStrike" dirty="0" smtClean="0">
                        <a:solidFill>
                          <a:schemeClr val="accent3">
                            <a:lumMod val="50000"/>
                          </a:schemeClr>
                        </a:solidFill>
                        <a:effectLst/>
                        <a:latin typeface="+mn-lt"/>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0" i="0" u="none" strike="noStrike" dirty="0" smtClean="0">
                          <a:solidFill>
                            <a:schemeClr val="accent3">
                              <a:lumMod val="50000"/>
                            </a:schemeClr>
                          </a:solidFill>
                          <a:effectLst/>
                          <a:latin typeface="+mn-lt"/>
                        </a:rPr>
                        <a:t>SITREP</a:t>
                      </a:r>
                      <a:r>
                        <a:rPr lang="en-US" sz="2000" b="0" i="0" u="none" strike="noStrike" baseline="0" dirty="0" smtClean="0">
                          <a:solidFill>
                            <a:schemeClr val="accent3">
                              <a:lumMod val="50000"/>
                            </a:schemeClr>
                          </a:solidFill>
                          <a:effectLst/>
                          <a:latin typeface="+mn-lt"/>
                        </a:rPr>
                        <a:t> and social media monitoring effort during snow storm</a:t>
                      </a:r>
                      <a:endParaRPr lang="en-US" sz="2000" b="0" i="0" u="none" strike="noStrike" dirty="0" smtClean="0">
                        <a:solidFill>
                          <a:schemeClr val="accent3">
                            <a:lumMod val="50000"/>
                          </a:schemeClr>
                        </a:solidFill>
                        <a:effectLst/>
                        <a:latin typeface="+mn-lt"/>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7536">
                <a:tc>
                  <a:txBody>
                    <a:bodyPr/>
                    <a:lstStyle/>
                    <a:p>
                      <a:pPr algn="r" fontAlgn="t"/>
                      <a:r>
                        <a:rPr lang="en-US" sz="2000" b="0" i="0" u="none" strike="noStrike" dirty="0" smtClean="0">
                          <a:solidFill>
                            <a:schemeClr val="accent3">
                              <a:lumMod val="50000"/>
                            </a:schemeClr>
                          </a:solidFill>
                          <a:effectLst/>
                          <a:latin typeface="Calibri"/>
                        </a:rPr>
                        <a:t>June 2013</a:t>
                      </a:r>
                    </a:p>
                    <a:p>
                      <a:pPr algn="r"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US" sz="2000" b="0" i="0" u="none" strike="noStrike" dirty="0">
                        <a:solidFill>
                          <a:schemeClr val="accent3">
                            <a:lumMod val="50000"/>
                          </a:schemeClr>
                        </a:solidFill>
                        <a:effectLst/>
                        <a:latin typeface="Calibri"/>
                      </a:endParaRP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2000" b="0" i="0" u="none" strike="noStrike" dirty="0" smtClean="0">
                          <a:solidFill>
                            <a:schemeClr val="accent3">
                              <a:lumMod val="50000"/>
                            </a:schemeClr>
                          </a:solidFill>
                          <a:effectLst/>
                          <a:latin typeface="Calibri"/>
                        </a:rPr>
                        <a:t>SITREP generating</a:t>
                      </a:r>
                      <a:r>
                        <a:rPr lang="en-US" sz="2000" b="0" i="0" u="none" strike="noStrike" baseline="0" dirty="0" smtClean="0">
                          <a:solidFill>
                            <a:schemeClr val="accent3">
                              <a:lumMod val="50000"/>
                            </a:schemeClr>
                          </a:solidFill>
                          <a:effectLst/>
                          <a:latin typeface="Calibri"/>
                        </a:rPr>
                        <a:t> </a:t>
                      </a:r>
                      <a:r>
                        <a:rPr lang="en-US" sz="2000" b="0" i="0" u="none" strike="noStrike" dirty="0" smtClean="0">
                          <a:solidFill>
                            <a:schemeClr val="accent3">
                              <a:lumMod val="50000"/>
                            </a:schemeClr>
                          </a:solidFill>
                          <a:effectLst/>
                          <a:latin typeface="Calibri"/>
                        </a:rPr>
                        <a:t>during </a:t>
                      </a:r>
                      <a:r>
                        <a:rPr lang="en-US" sz="2000" b="0" i="0" u="none" strike="noStrike" dirty="0">
                          <a:solidFill>
                            <a:schemeClr val="accent3">
                              <a:lumMod val="50000"/>
                            </a:schemeClr>
                          </a:solidFill>
                          <a:effectLst/>
                          <a:latin typeface="Calibri"/>
                        </a:rPr>
                        <a:t>2013 tornado</a:t>
                      </a:r>
                    </a:p>
                  </a:txBody>
                  <a:tcPr marL="9525" marR="9525" marT="79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90085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RT Specif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5907</TotalTime>
  <Words>3101</Words>
  <Application>Microsoft Office PowerPoint</Application>
  <PresentationFormat>On-screen Show (16:10)</PresentationFormat>
  <Paragraphs>332</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CERT Specific</vt:lpstr>
      <vt:lpstr>PowerPoint Presentation</vt:lpstr>
      <vt:lpstr>Today’s Agenda</vt:lpstr>
      <vt:lpstr>CERT Overview</vt:lpstr>
      <vt:lpstr>Important Facts about CERTs</vt:lpstr>
      <vt:lpstr>Montgomery County CERT Overview</vt:lpstr>
      <vt:lpstr>CERT Members’ Roles</vt:lpstr>
      <vt:lpstr>CERT Organizational Structure</vt:lpstr>
      <vt:lpstr>Outreach</vt:lpstr>
      <vt:lpstr>Operations</vt:lpstr>
      <vt:lpstr>Special Operations</vt:lpstr>
      <vt:lpstr>Training</vt:lpstr>
      <vt:lpstr>CERT Enhanced Training</vt:lpstr>
      <vt:lpstr>CERT Enhanced Training Curriculum</vt:lpstr>
      <vt:lpstr>Storm Camp - NEW!</vt:lpstr>
      <vt:lpstr>Human Resources and Registrar</vt:lpstr>
      <vt:lpstr>Moulage Team</vt:lpstr>
      <vt:lpstr>Information Technology &amp; Social Media</vt:lpstr>
      <vt:lpstr>Strategy: Retaining Members</vt:lpstr>
      <vt:lpstr>PowerPoint Presentation</vt:lpstr>
      <vt:lpstr>Situation Reports (SITREPs)</vt:lpstr>
      <vt:lpstr>2014 CERT SITREP Participation</vt:lpstr>
      <vt:lpstr>PowerPoint Presentation</vt:lpstr>
      <vt:lpstr>PowerPoint Presentation</vt:lpstr>
      <vt:lpstr>Next General Meeting</vt:lpstr>
      <vt:lpstr>Key Takeaways</vt:lpstr>
      <vt:lpstr>CERT – Ready to lend a hand!</vt:lpstr>
      <vt:lpstr>Thank you</vt:lpstr>
    </vt:vector>
  </TitlesOfParts>
  <Company>NIH/ORS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Peterson</dc:creator>
  <cp:lastModifiedBy>Steve Peterson</cp:lastModifiedBy>
  <cp:revision>627</cp:revision>
  <cp:lastPrinted>2014-04-23T16:18:43Z</cp:lastPrinted>
  <dcterms:created xsi:type="dcterms:W3CDTF">2013-03-24T02:13:16Z</dcterms:created>
  <dcterms:modified xsi:type="dcterms:W3CDTF">2014-04-23T16:22:32Z</dcterms:modified>
</cp:coreProperties>
</file>